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 id="2147483672" r:id="rId3"/>
    <p:sldMasterId id="2147483660" r:id="rId4"/>
  </p:sldMasterIdLst>
  <p:notesMasterIdLst>
    <p:notesMasterId r:id="rId85"/>
  </p:notesMasterIdLst>
  <p:sldIdLst>
    <p:sldId id="256" r:id="rId5"/>
    <p:sldId id="606" r:id="rId6"/>
    <p:sldId id="607" r:id="rId7"/>
    <p:sldId id="608" r:id="rId8"/>
    <p:sldId id="609" r:id="rId9"/>
    <p:sldId id="610" r:id="rId10"/>
    <p:sldId id="778" r:id="rId11"/>
    <p:sldId id="782" r:id="rId12"/>
    <p:sldId id="779" r:id="rId13"/>
    <p:sldId id="781" r:id="rId14"/>
    <p:sldId id="360" r:id="rId15"/>
    <p:sldId id="713" r:id="rId16"/>
    <p:sldId id="733" r:id="rId17"/>
    <p:sldId id="734" r:id="rId18"/>
    <p:sldId id="732" r:id="rId19"/>
    <p:sldId id="714" r:id="rId20"/>
    <p:sldId id="715" r:id="rId21"/>
    <p:sldId id="716" r:id="rId22"/>
    <p:sldId id="724" r:id="rId23"/>
    <p:sldId id="717" r:id="rId24"/>
    <p:sldId id="718" r:id="rId25"/>
    <p:sldId id="719" r:id="rId26"/>
    <p:sldId id="720" r:id="rId27"/>
    <p:sldId id="721" r:id="rId28"/>
    <p:sldId id="722" r:id="rId29"/>
    <p:sldId id="723" r:id="rId30"/>
    <p:sldId id="725" r:id="rId31"/>
    <p:sldId id="727" r:id="rId32"/>
    <p:sldId id="728" r:id="rId33"/>
    <p:sldId id="729" r:id="rId34"/>
    <p:sldId id="726" r:id="rId35"/>
    <p:sldId id="730" r:id="rId36"/>
    <p:sldId id="731" r:id="rId37"/>
    <p:sldId id="735" r:id="rId38"/>
    <p:sldId id="613" r:id="rId39"/>
    <p:sldId id="738" r:id="rId40"/>
    <p:sldId id="739" r:id="rId41"/>
    <p:sldId id="740" r:id="rId42"/>
    <p:sldId id="736" r:id="rId43"/>
    <p:sldId id="766" r:id="rId44"/>
    <p:sldId id="767" r:id="rId45"/>
    <p:sldId id="768" r:id="rId46"/>
    <p:sldId id="769" r:id="rId47"/>
    <p:sldId id="770" r:id="rId48"/>
    <p:sldId id="771" r:id="rId49"/>
    <p:sldId id="741" r:id="rId50"/>
    <p:sldId id="616" r:id="rId51"/>
    <p:sldId id="756" r:id="rId52"/>
    <p:sldId id="757" r:id="rId53"/>
    <p:sldId id="758" r:id="rId54"/>
    <p:sldId id="759" r:id="rId55"/>
    <p:sldId id="760" r:id="rId56"/>
    <p:sldId id="761" r:id="rId57"/>
    <p:sldId id="762" r:id="rId58"/>
    <p:sldId id="763" r:id="rId59"/>
    <p:sldId id="764" r:id="rId60"/>
    <p:sldId id="765" r:id="rId61"/>
    <p:sldId id="742" r:id="rId62"/>
    <p:sldId id="743" r:id="rId63"/>
    <p:sldId id="744" r:id="rId64"/>
    <p:sldId id="745" r:id="rId65"/>
    <p:sldId id="749" r:id="rId66"/>
    <p:sldId id="748" r:id="rId67"/>
    <p:sldId id="750" r:id="rId68"/>
    <p:sldId id="747" r:id="rId69"/>
    <p:sldId id="746" r:id="rId70"/>
    <p:sldId id="751" r:id="rId71"/>
    <p:sldId id="752" r:id="rId72"/>
    <p:sldId id="753" r:id="rId73"/>
    <p:sldId id="755" r:id="rId74"/>
    <p:sldId id="754" r:id="rId75"/>
    <p:sldId id="645" r:id="rId76"/>
    <p:sldId id="647" r:id="rId77"/>
    <p:sldId id="646" r:id="rId78"/>
    <p:sldId id="773" r:id="rId79"/>
    <p:sldId id="776" r:id="rId80"/>
    <p:sldId id="772" r:id="rId81"/>
    <p:sldId id="774" r:id="rId82"/>
    <p:sldId id="775" r:id="rId83"/>
    <p:sldId id="612" r:id="rId8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76B"/>
    <a:srgbClr val="666666"/>
    <a:srgbClr val="BBAC51"/>
    <a:srgbClr val="1A799A"/>
    <a:srgbClr val="DBBD6D"/>
    <a:srgbClr val="C89800"/>
    <a:srgbClr val="004D70"/>
    <a:srgbClr val="006693"/>
    <a:srgbClr val="386396"/>
    <a:srgbClr val="1928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34" autoAdjust="0"/>
    <p:restoredTop sz="67159" autoAdjust="0"/>
  </p:normalViewPr>
  <p:slideViewPr>
    <p:cSldViewPr>
      <p:cViewPr varScale="1">
        <p:scale>
          <a:sx n="45" d="100"/>
          <a:sy n="45" d="100"/>
        </p:scale>
        <p:origin x="7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4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E54AC4-DB4E-4087-AC0B-D560A5673778}" type="datetimeFigureOut">
              <a:rPr lang="en-US" smtClean="0"/>
              <a:pPr/>
              <a:t>11/4/2017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521B742-6089-4B41-A794-71FD7C2498F2}" type="slidenum">
              <a:rPr lang="en-US" smtClean="0"/>
              <a:pPr/>
              <a:t>‹#›</a:t>
            </a:fld>
            <a:endParaRPr lang="en-US"/>
          </a:p>
        </p:txBody>
      </p:sp>
    </p:spTree>
    <p:extLst>
      <p:ext uri="{BB962C8B-B14F-4D97-AF65-F5344CB8AC3E}">
        <p14:creationId xmlns:p14="http://schemas.microsoft.com/office/powerpoint/2010/main" val="251681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a:t>
            </a:fld>
            <a:endParaRPr lang="en-US"/>
          </a:p>
        </p:txBody>
      </p:sp>
    </p:spTree>
    <p:extLst>
      <p:ext uri="{BB962C8B-B14F-4D97-AF65-F5344CB8AC3E}">
        <p14:creationId xmlns:p14="http://schemas.microsoft.com/office/powerpoint/2010/main" val="1810253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10</a:t>
            </a:fld>
            <a:endParaRPr lang="en-US"/>
          </a:p>
        </p:txBody>
      </p:sp>
    </p:spTree>
    <p:extLst>
      <p:ext uri="{BB962C8B-B14F-4D97-AF65-F5344CB8AC3E}">
        <p14:creationId xmlns:p14="http://schemas.microsoft.com/office/powerpoint/2010/main" val="4025287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11</a:t>
            </a:fld>
            <a:endParaRPr lang="en-US"/>
          </a:p>
        </p:txBody>
      </p:sp>
    </p:spTree>
    <p:extLst>
      <p:ext uri="{BB962C8B-B14F-4D97-AF65-F5344CB8AC3E}">
        <p14:creationId xmlns:p14="http://schemas.microsoft.com/office/powerpoint/2010/main" val="418872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2015.  FIA Card Services</a:t>
            </a:r>
            <a:r>
              <a:rPr lang="en-US" baseline="0" dirty="0" smtClean="0"/>
              <a:t> v. Pichette.  Held: “An attorney may not ghostwrite or otherwise assist a pro se litigant unless the attorney signs the document and discloses his or her identity and the extent of his or her assistance.”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12</a:t>
            </a:fld>
            <a:endParaRPr lang="en-US"/>
          </a:p>
        </p:txBody>
      </p:sp>
    </p:spTree>
    <p:extLst>
      <p:ext uri="{BB962C8B-B14F-4D97-AF65-F5344CB8AC3E}">
        <p14:creationId xmlns:p14="http://schemas.microsoft.com/office/powerpoint/2010/main" val="164510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Pichette case</a:t>
            </a:r>
            <a:r>
              <a:rPr lang="en-US" baseline="0" dirty="0" smtClean="0"/>
              <a:t> – RI Bar Association Amicus Brief – “In Rhode Island, 1/3</a:t>
            </a:r>
            <a:r>
              <a:rPr lang="en-US" baseline="30000" dirty="0" smtClean="0"/>
              <a:t>rd</a:t>
            </a:r>
            <a:r>
              <a:rPr lang="en-US" baseline="0" dirty="0" smtClean="0"/>
              <a:t> of the divorce petitions and ½ of the miscellaneous petitions (seeking custody, visitation or child support of children born to parents who were never married) filed in 2010 involved at least one self-represented litigant.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13</a:t>
            </a:fld>
            <a:endParaRPr lang="en-US"/>
          </a:p>
        </p:txBody>
      </p:sp>
    </p:spTree>
    <p:extLst>
      <p:ext uri="{BB962C8B-B14F-4D97-AF65-F5344CB8AC3E}">
        <p14:creationId xmlns:p14="http://schemas.microsoft.com/office/powerpoint/2010/main" val="1995027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14</a:t>
            </a:fld>
            <a:endParaRPr lang="en-US"/>
          </a:p>
        </p:txBody>
      </p:sp>
    </p:spTree>
    <p:extLst>
      <p:ext uri="{BB962C8B-B14F-4D97-AF65-F5344CB8AC3E}">
        <p14:creationId xmlns:p14="http://schemas.microsoft.com/office/powerpoint/2010/main" val="4283683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15</a:t>
            </a:fld>
            <a:endParaRPr lang="en-US"/>
          </a:p>
        </p:txBody>
      </p:sp>
    </p:spTree>
    <p:extLst>
      <p:ext uri="{BB962C8B-B14F-4D97-AF65-F5344CB8AC3E}">
        <p14:creationId xmlns:p14="http://schemas.microsoft.com/office/powerpoint/2010/main" val="3240194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16</a:t>
            </a:fld>
            <a:endParaRPr lang="en-US"/>
          </a:p>
        </p:txBody>
      </p:sp>
    </p:spTree>
    <p:extLst>
      <p:ext uri="{BB962C8B-B14F-4D97-AF65-F5344CB8AC3E}">
        <p14:creationId xmlns:p14="http://schemas.microsoft.com/office/powerpoint/2010/main" val="3371255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17</a:t>
            </a:fld>
            <a:endParaRPr lang="en-US"/>
          </a:p>
        </p:txBody>
      </p:sp>
    </p:spTree>
    <p:extLst>
      <p:ext uri="{BB962C8B-B14F-4D97-AF65-F5344CB8AC3E}">
        <p14:creationId xmlns:p14="http://schemas.microsoft.com/office/powerpoint/2010/main" val="1378211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18</a:t>
            </a:fld>
            <a:endParaRPr lang="en-US"/>
          </a:p>
        </p:txBody>
      </p:sp>
    </p:spTree>
    <p:extLst>
      <p:ext uri="{BB962C8B-B14F-4D97-AF65-F5344CB8AC3E}">
        <p14:creationId xmlns:p14="http://schemas.microsoft.com/office/powerpoint/2010/main" val="2543457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19</a:t>
            </a:fld>
            <a:endParaRPr lang="en-US"/>
          </a:p>
        </p:txBody>
      </p:sp>
    </p:spTree>
    <p:extLst>
      <p:ext uri="{BB962C8B-B14F-4D97-AF65-F5344CB8AC3E}">
        <p14:creationId xmlns:p14="http://schemas.microsoft.com/office/powerpoint/2010/main" val="427060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a:t>
            </a:fld>
            <a:endParaRPr lang="en-US"/>
          </a:p>
        </p:txBody>
      </p:sp>
    </p:spTree>
    <p:extLst>
      <p:ext uri="{BB962C8B-B14F-4D97-AF65-F5344CB8AC3E}">
        <p14:creationId xmlns:p14="http://schemas.microsoft.com/office/powerpoint/2010/main" val="1203199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20</a:t>
            </a:fld>
            <a:endParaRPr lang="en-US"/>
          </a:p>
        </p:txBody>
      </p:sp>
    </p:spTree>
    <p:extLst>
      <p:ext uri="{BB962C8B-B14F-4D97-AF65-F5344CB8AC3E}">
        <p14:creationId xmlns:p14="http://schemas.microsoft.com/office/powerpoint/2010/main" val="1371497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21</a:t>
            </a:fld>
            <a:endParaRPr lang="en-US"/>
          </a:p>
        </p:txBody>
      </p:sp>
    </p:spTree>
    <p:extLst>
      <p:ext uri="{BB962C8B-B14F-4D97-AF65-F5344CB8AC3E}">
        <p14:creationId xmlns:p14="http://schemas.microsoft.com/office/powerpoint/2010/main" val="1521883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22</a:t>
            </a:fld>
            <a:endParaRPr lang="en-US"/>
          </a:p>
        </p:txBody>
      </p:sp>
    </p:spTree>
    <p:extLst>
      <p:ext uri="{BB962C8B-B14F-4D97-AF65-F5344CB8AC3E}">
        <p14:creationId xmlns:p14="http://schemas.microsoft.com/office/powerpoint/2010/main" val="2058527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23</a:t>
            </a:fld>
            <a:endParaRPr lang="en-US"/>
          </a:p>
        </p:txBody>
      </p:sp>
    </p:spTree>
    <p:extLst>
      <p:ext uri="{BB962C8B-B14F-4D97-AF65-F5344CB8AC3E}">
        <p14:creationId xmlns:p14="http://schemas.microsoft.com/office/powerpoint/2010/main" val="3504045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24</a:t>
            </a:fld>
            <a:endParaRPr lang="en-US"/>
          </a:p>
        </p:txBody>
      </p:sp>
    </p:spTree>
    <p:extLst>
      <p:ext uri="{BB962C8B-B14F-4D97-AF65-F5344CB8AC3E}">
        <p14:creationId xmlns:p14="http://schemas.microsoft.com/office/powerpoint/2010/main" val="1535434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25</a:t>
            </a:fld>
            <a:endParaRPr lang="en-US"/>
          </a:p>
        </p:txBody>
      </p:sp>
    </p:spTree>
    <p:extLst>
      <p:ext uri="{BB962C8B-B14F-4D97-AF65-F5344CB8AC3E}">
        <p14:creationId xmlns:p14="http://schemas.microsoft.com/office/powerpoint/2010/main" val="369148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26</a:t>
            </a:fld>
            <a:endParaRPr lang="en-US"/>
          </a:p>
        </p:txBody>
      </p:sp>
    </p:spTree>
    <p:extLst>
      <p:ext uri="{BB962C8B-B14F-4D97-AF65-F5344CB8AC3E}">
        <p14:creationId xmlns:p14="http://schemas.microsoft.com/office/powerpoint/2010/main" val="2535808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27</a:t>
            </a:fld>
            <a:endParaRPr lang="en-US"/>
          </a:p>
        </p:txBody>
      </p:sp>
    </p:spTree>
    <p:extLst>
      <p:ext uri="{BB962C8B-B14F-4D97-AF65-F5344CB8AC3E}">
        <p14:creationId xmlns:p14="http://schemas.microsoft.com/office/powerpoint/2010/main" val="2618714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28</a:t>
            </a:fld>
            <a:endParaRPr lang="en-US"/>
          </a:p>
        </p:txBody>
      </p:sp>
    </p:spTree>
    <p:extLst>
      <p:ext uri="{BB962C8B-B14F-4D97-AF65-F5344CB8AC3E}">
        <p14:creationId xmlns:p14="http://schemas.microsoft.com/office/powerpoint/2010/main" val="1658896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29</a:t>
            </a:fld>
            <a:endParaRPr lang="en-US"/>
          </a:p>
        </p:txBody>
      </p:sp>
    </p:spTree>
    <p:extLst>
      <p:ext uri="{BB962C8B-B14F-4D97-AF65-F5344CB8AC3E}">
        <p14:creationId xmlns:p14="http://schemas.microsoft.com/office/powerpoint/2010/main" val="254500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Court</a:t>
            </a:r>
            <a:r>
              <a:rPr lang="en-US" baseline="0" dirty="0" smtClean="0"/>
              <a:t> was busier on the civil side this year.  16 more civil decisions and civil orders than in past years.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3</a:t>
            </a:fld>
            <a:endParaRPr lang="en-US"/>
          </a:p>
        </p:txBody>
      </p:sp>
    </p:spTree>
    <p:extLst>
      <p:ext uri="{BB962C8B-B14F-4D97-AF65-F5344CB8AC3E}">
        <p14:creationId xmlns:p14="http://schemas.microsoft.com/office/powerpoint/2010/main" val="869453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30</a:t>
            </a:fld>
            <a:endParaRPr lang="en-US"/>
          </a:p>
        </p:txBody>
      </p:sp>
    </p:spTree>
    <p:extLst>
      <p:ext uri="{BB962C8B-B14F-4D97-AF65-F5344CB8AC3E}">
        <p14:creationId xmlns:p14="http://schemas.microsoft.com/office/powerpoint/2010/main" val="2839209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31</a:t>
            </a:fld>
            <a:endParaRPr lang="en-US"/>
          </a:p>
        </p:txBody>
      </p:sp>
    </p:spTree>
    <p:extLst>
      <p:ext uri="{BB962C8B-B14F-4D97-AF65-F5344CB8AC3E}">
        <p14:creationId xmlns:p14="http://schemas.microsoft.com/office/powerpoint/2010/main" val="8075376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32</a:t>
            </a:fld>
            <a:endParaRPr lang="en-US"/>
          </a:p>
        </p:txBody>
      </p:sp>
    </p:spTree>
    <p:extLst>
      <p:ext uri="{BB962C8B-B14F-4D97-AF65-F5344CB8AC3E}">
        <p14:creationId xmlns:p14="http://schemas.microsoft.com/office/powerpoint/2010/main" val="7384496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33</a:t>
            </a:fld>
            <a:endParaRPr lang="en-US"/>
          </a:p>
        </p:txBody>
      </p:sp>
    </p:spTree>
    <p:extLst>
      <p:ext uri="{BB962C8B-B14F-4D97-AF65-F5344CB8AC3E}">
        <p14:creationId xmlns:p14="http://schemas.microsoft.com/office/powerpoint/2010/main" val="8426133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34</a:t>
            </a:fld>
            <a:endParaRPr lang="en-US"/>
          </a:p>
        </p:txBody>
      </p:sp>
    </p:spTree>
    <p:extLst>
      <p:ext uri="{BB962C8B-B14F-4D97-AF65-F5344CB8AC3E}">
        <p14:creationId xmlns:p14="http://schemas.microsoft.com/office/powerpoint/2010/main" val="4352518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35</a:t>
            </a:fld>
            <a:endParaRPr lang="en-US"/>
          </a:p>
        </p:txBody>
      </p:sp>
    </p:spTree>
    <p:extLst>
      <p:ext uri="{BB962C8B-B14F-4D97-AF65-F5344CB8AC3E}">
        <p14:creationId xmlns:p14="http://schemas.microsoft.com/office/powerpoint/2010/main" val="38286173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36</a:t>
            </a:fld>
            <a:endParaRPr lang="en-US"/>
          </a:p>
        </p:txBody>
      </p:sp>
    </p:spTree>
    <p:extLst>
      <p:ext uri="{BB962C8B-B14F-4D97-AF65-F5344CB8AC3E}">
        <p14:creationId xmlns:p14="http://schemas.microsoft.com/office/powerpoint/2010/main" val="6776935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37</a:t>
            </a:fld>
            <a:endParaRPr lang="en-US"/>
          </a:p>
        </p:txBody>
      </p:sp>
    </p:spTree>
    <p:extLst>
      <p:ext uri="{BB962C8B-B14F-4D97-AF65-F5344CB8AC3E}">
        <p14:creationId xmlns:p14="http://schemas.microsoft.com/office/powerpoint/2010/main" val="9853251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38</a:t>
            </a:fld>
            <a:endParaRPr lang="en-US"/>
          </a:p>
        </p:txBody>
      </p:sp>
    </p:spTree>
    <p:extLst>
      <p:ext uri="{BB962C8B-B14F-4D97-AF65-F5344CB8AC3E}">
        <p14:creationId xmlns:p14="http://schemas.microsoft.com/office/powerpoint/2010/main" val="17436087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39</a:t>
            </a:fld>
            <a:endParaRPr lang="en-US"/>
          </a:p>
        </p:txBody>
      </p:sp>
    </p:spTree>
    <p:extLst>
      <p:ext uri="{BB962C8B-B14F-4D97-AF65-F5344CB8AC3E}">
        <p14:creationId xmlns:p14="http://schemas.microsoft.com/office/powerpoint/2010/main" val="2389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a:t>
            </a:fld>
            <a:endParaRPr lang="en-US"/>
          </a:p>
        </p:txBody>
      </p:sp>
    </p:spTree>
    <p:extLst>
      <p:ext uri="{BB962C8B-B14F-4D97-AF65-F5344CB8AC3E}">
        <p14:creationId xmlns:p14="http://schemas.microsoft.com/office/powerpoint/2010/main" val="34451063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40</a:t>
            </a:fld>
            <a:endParaRPr lang="en-US"/>
          </a:p>
        </p:txBody>
      </p:sp>
    </p:spTree>
    <p:extLst>
      <p:ext uri="{BB962C8B-B14F-4D97-AF65-F5344CB8AC3E}">
        <p14:creationId xmlns:p14="http://schemas.microsoft.com/office/powerpoint/2010/main" val="20663751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41</a:t>
            </a:fld>
            <a:endParaRPr lang="en-US"/>
          </a:p>
        </p:txBody>
      </p:sp>
    </p:spTree>
    <p:extLst>
      <p:ext uri="{BB962C8B-B14F-4D97-AF65-F5344CB8AC3E}">
        <p14:creationId xmlns:p14="http://schemas.microsoft.com/office/powerpoint/2010/main" val="9899945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7</a:t>
            </a:r>
            <a:r>
              <a:rPr lang="en-US" baseline="0" dirty="0" smtClean="0"/>
              <a:t> – same result.  </a:t>
            </a:r>
          </a:p>
          <a:p>
            <a:endParaRPr lang="en-US" baseline="0" dirty="0" smtClean="0"/>
          </a:p>
          <a:p>
            <a:r>
              <a:rPr lang="en-US" sz="1200" i="1" kern="1200" dirty="0" err="1" smtClean="0">
                <a:solidFill>
                  <a:schemeClr val="tx1"/>
                </a:solidFill>
                <a:effectLst/>
                <a:latin typeface="+mn-lt"/>
                <a:ea typeface="+mn-ea"/>
                <a:cs typeface="+mn-cs"/>
              </a:rPr>
              <a:t>Fantini</a:t>
            </a:r>
            <a:r>
              <a:rPr lang="en-US" sz="1200" i="1" kern="1200" dirty="0" smtClean="0">
                <a:solidFill>
                  <a:schemeClr val="tx1"/>
                </a:solidFill>
                <a:effectLst/>
                <a:latin typeface="+mn-lt"/>
                <a:ea typeface="+mn-ea"/>
                <a:cs typeface="+mn-cs"/>
              </a:rPr>
              <a:t> v. Salem State Coll</a:t>
            </a:r>
            <a:r>
              <a:rPr lang="en-US" sz="1200" kern="1200" dirty="0" smtClean="0">
                <a:solidFill>
                  <a:schemeClr val="tx1"/>
                </a:solidFill>
                <a:effectLst/>
                <a:latin typeface="+mn-lt"/>
                <a:ea typeface="+mn-ea"/>
                <a:cs typeface="+mn-cs"/>
              </a:rPr>
              <a:t>., 557 F.3d 22, 28-31 (1st Cir. 2009).  The United States Court of Appeals for the First Circuit addressed this issue of first impression in </a:t>
            </a:r>
            <a:r>
              <a:rPr lang="en-US" sz="1200" i="1" kern="1200" dirty="0" err="1" smtClean="0">
                <a:solidFill>
                  <a:schemeClr val="tx1"/>
                </a:solidFill>
                <a:effectLst/>
                <a:latin typeface="+mn-lt"/>
                <a:ea typeface="+mn-ea"/>
                <a:cs typeface="+mn-cs"/>
              </a:rPr>
              <a:t>Fantini</a:t>
            </a:r>
            <a:r>
              <a:rPr lang="en-US" sz="1200" i="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held that “it is inconceivable that Congress intended to allow civil liabilities to run against individual employees.”  </a:t>
            </a:r>
            <a:r>
              <a:rPr lang="en-US" sz="1200" i="1" kern="1200" dirty="0" err="1" smtClean="0">
                <a:solidFill>
                  <a:schemeClr val="tx1"/>
                </a:solidFill>
                <a:effectLst/>
                <a:latin typeface="+mn-lt"/>
                <a:ea typeface="+mn-ea"/>
                <a:cs typeface="+mn-cs"/>
              </a:rPr>
              <a:t>Fantini</a:t>
            </a:r>
            <a:r>
              <a:rPr lang="en-US" sz="1200" kern="1200" dirty="0" smtClean="0">
                <a:solidFill>
                  <a:schemeClr val="tx1"/>
                </a:solidFill>
                <a:effectLst/>
                <a:latin typeface="+mn-lt"/>
                <a:ea typeface="+mn-ea"/>
                <a:cs typeface="+mn-cs"/>
              </a:rPr>
              <a:t>, 557 F.3d at 31.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42</a:t>
            </a:fld>
            <a:endParaRPr lang="en-US"/>
          </a:p>
        </p:txBody>
      </p:sp>
    </p:spTree>
    <p:extLst>
      <p:ext uri="{BB962C8B-B14F-4D97-AF65-F5344CB8AC3E}">
        <p14:creationId xmlns:p14="http://schemas.microsoft.com/office/powerpoint/2010/main" val="30542108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43</a:t>
            </a:fld>
            <a:endParaRPr lang="en-US"/>
          </a:p>
        </p:txBody>
      </p:sp>
    </p:spTree>
    <p:extLst>
      <p:ext uri="{BB962C8B-B14F-4D97-AF65-F5344CB8AC3E}">
        <p14:creationId xmlns:p14="http://schemas.microsoft.com/office/powerpoint/2010/main" val="9894756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44</a:t>
            </a:fld>
            <a:endParaRPr lang="en-US"/>
          </a:p>
        </p:txBody>
      </p:sp>
    </p:spTree>
    <p:extLst>
      <p:ext uri="{BB962C8B-B14F-4D97-AF65-F5344CB8AC3E}">
        <p14:creationId xmlns:p14="http://schemas.microsoft.com/office/powerpoint/2010/main" val="21485237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45</a:t>
            </a:fld>
            <a:endParaRPr lang="en-US"/>
          </a:p>
        </p:txBody>
      </p:sp>
    </p:spTree>
    <p:extLst>
      <p:ext uri="{BB962C8B-B14F-4D97-AF65-F5344CB8AC3E}">
        <p14:creationId xmlns:p14="http://schemas.microsoft.com/office/powerpoint/2010/main" val="21581692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46</a:t>
            </a:fld>
            <a:endParaRPr lang="en-US"/>
          </a:p>
        </p:txBody>
      </p:sp>
    </p:spTree>
    <p:extLst>
      <p:ext uri="{BB962C8B-B14F-4D97-AF65-F5344CB8AC3E}">
        <p14:creationId xmlns:p14="http://schemas.microsoft.com/office/powerpoint/2010/main" val="37475615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47</a:t>
            </a:fld>
            <a:endParaRPr lang="en-US"/>
          </a:p>
        </p:txBody>
      </p:sp>
    </p:spTree>
    <p:extLst>
      <p:ext uri="{BB962C8B-B14F-4D97-AF65-F5344CB8AC3E}">
        <p14:creationId xmlns:p14="http://schemas.microsoft.com/office/powerpoint/2010/main" val="3243508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48</a:t>
            </a:fld>
            <a:endParaRPr lang="en-US"/>
          </a:p>
        </p:txBody>
      </p:sp>
    </p:spTree>
    <p:extLst>
      <p:ext uri="{BB962C8B-B14F-4D97-AF65-F5344CB8AC3E}">
        <p14:creationId xmlns:p14="http://schemas.microsoft.com/office/powerpoint/2010/main" val="32174861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49</a:t>
            </a:fld>
            <a:endParaRPr lang="en-US"/>
          </a:p>
        </p:txBody>
      </p:sp>
    </p:spTree>
    <p:extLst>
      <p:ext uri="{BB962C8B-B14F-4D97-AF65-F5344CB8AC3E}">
        <p14:creationId xmlns:p14="http://schemas.microsoft.com/office/powerpoint/2010/main" val="318075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a:t>
            </a:fld>
            <a:endParaRPr lang="en-US"/>
          </a:p>
        </p:txBody>
      </p:sp>
    </p:spTree>
    <p:extLst>
      <p:ext uri="{BB962C8B-B14F-4D97-AF65-F5344CB8AC3E}">
        <p14:creationId xmlns:p14="http://schemas.microsoft.com/office/powerpoint/2010/main" val="41800871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50</a:t>
            </a:fld>
            <a:endParaRPr lang="en-US"/>
          </a:p>
        </p:txBody>
      </p:sp>
    </p:spTree>
    <p:extLst>
      <p:ext uri="{BB962C8B-B14F-4D97-AF65-F5344CB8AC3E}">
        <p14:creationId xmlns:p14="http://schemas.microsoft.com/office/powerpoint/2010/main" val="18307472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51</a:t>
            </a:fld>
            <a:endParaRPr lang="en-US"/>
          </a:p>
        </p:txBody>
      </p:sp>
    </p:spTree>
    <p:extLst>
      <p:ext uri="{BB962C8B-B14F-4D97-AF65-F5344CB8AC3E}">
        <p14:creationId xmlns:p14="http://schemas.microsoft.com/office/powerpoint/2010/main" val="36765046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52</a:t>
            </a:fld>
            <a:endParaRPr lang="en-US"/>
          </a:p>
        </p:txBody>
      </p:sp>
    </p:spTree>
    <p:extLst>
      <p:ext uri="{BB962C8B-B14F-4D97-AF65-F5344CB8AC3E}">
        <p14:creationId xmlns:p14="http://schemas.microsoft.com/office/powerpoint/2010/main" val="24310701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53</a:t>
            </a:fld>
            <a:endParaRPr lang="en-US"/>
          </a:p>
        </p:txBody>
      </p:sp>
    </p:spTree>
    <p:extLst>
      <p:ext uri="{BB962C8B-B14F-4D97-AF65-F5344CB8AC3E}">
        <p14:creationId xmlns:p14="http://schemas.microsoft.com/office/powerpoint/2010/main" val="25760467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54</a:t>
            </a:fld>
            <a:endParaRPr lang="en-US"/>
          </a:p>
        </p:txBody>
      </p:sp>
    </p:spTree>
    <p:extLst>
      <p:ext uri="{BB962C8B-B14F-4D97-AF65-F5344CB8AC3E}">
        <p14:creationId xmlns:p14="http://schemas.microsoft.com/office/powerpoint/2010/main" val="7605941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55</a:t>
            </a:fld>
            <a:endParaRPr lang="en-US"/>
          </a:p>
        </p:txBody>
      </p:sp>
    </p:spTree>
    <p:extLst>
      <p:ext uri="{BB962C8B-B14F-4D97-AF65-F5344CB8AC3E}">
        <p14:creationId xmlns:p14="http://schemas.microsoft.com/office/powerpoint/2010/main" val="55780519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56</a:t>
            </a:fld>
            <a:endParaRPr lang="en-US"/>
          </a:p>
        </p:txBody>
      </p:sp>
    </p:spTree>
    <p:extLst>
      <p:ext uri="{BB962C8B-B14F-4D97-AF65-F5344CB8AC3E}">
        <p14:creationId xmlns:p14="http://schemas.microsoft.com/office/powerpoint/2010/main" val="17013865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57</a:t>
            </a:fld>
            <a:endParaRPr lang="en-US"/>
          </a:p>
        </p:txBody>
      </p:sp>
    </p:spTree>
    <p:extLst>
      <p:ext uri="{BB962C8B-B14F-4D97-AF65-F5344CB8AC3E}">
        <p14:creationId xmlns:p14="http://schemas.microsoft.com/office/powerpoint/2010/main" val="37971880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58</a:t>
            </a:fld>
            <a:endParaRPr lang="en-US"/>
          </a:p>
        </p:txBody>
      </p:sp>
    </p:spTree>
    <p:extLst>
      <p:ext uri="{BB962C8B-B14F-4D97-AF65-F5344CB8AC3E}">
        <p14:creationId xmlns:p14="http://schemas.microsoft.com/office/powerpoint/2010/main" val="312699491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59</a:t>
            </a:fld>
            <a:endParaRPr lang="en-US"/>
          </a:p>
        </p:txBody>
      </p:sp>
    </p:spTree>
    <p:extLst>
      <p:ext uri="{BB962C8B-B14F-4D97-AF65-F5344CB8AC3E}">
        <p14:creationId xmlns:p14="http://schemas.microsoft.com/office/powerpoint/2010/main" val="258818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a:t>
            </a:fld>
            <a:endParaRPr lang="en-US"/>
          </a:p>
        </p:txBody>
      </p:sp>
    </p:spTree>
    <p:extLst>
      <p:ext uri="{BB962C8B-B14F-4D97-AF65-F5344CB8AC3E}">
        <p14:creationId xmlns:p14="http://schemas.microsoft.com/office/powerpoint/2010/main" val="143223863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60</a:t>
            </a:fld>
            <a:endParaRPr lang="en-US"/>
          </a:p>
        </p:txBody>
      </p:sp>
    </p:spTree>
    <p:extLst>
      <p:ext uri="{BB962C8B-B14F-4D97-AF65-F5344CB8AC3E}">
        <p14:creationId xmlns:p14="http://schemas.microsoft.com/office/powerpoint/2010/main" val="59360172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61</a:t>
            </a:fld>
            <a:endParaRPr lang="en-US"/>
          </a:p>
        </p:txBody>
      </p:sp>
    </p:spTree>
    <p:extLst>
      <p:ext uri="{BB962C8B-B14F-4D97-AF65-F5344CB8AC3E}">
        <p14:creationId xmlns:p14="http://schemas.microsoft.com/office/powerpoint/2010/main" val="288261545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62</a:t>
            </a:fld>
            <a:endParaRPr lang="en-US"/>
          </a:p>
        </p:txBody>
      </p:sp>
    </p:spTree>
    <p:extLst>
      <p:ext uri="{BB962C8B-B14F-4D97-AF65-F5344CB8AC3E}">
        <p14:creationId xmlns:p14="http://schemas.microsoft.com/office/powerpoint/2010/main" val="382515909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63</a:t>
            </a:fld>
            <a:endParaRPr lang="en-US"/>
          </a:p>
        </p:txBody>
      </p:sp>
    </p:spTree>
    <p:extLst>
      <p:ext uri="{BB962C8B-B14F-4D97-AF65-F5344CB8AC3E}">
        <p14:creationId xmlns:p14="http://schemas.microsoft.com/office/powerpoint/2010/main" val="8643847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64</a:t>
            </a:fld>
            <a:endParaRPr lang="en-US"/>
          </a:p>
        </p:txBody>
      </p:sp>
    </p:spTree>
    <p:extLst>
      <p:ext uri="{BB962C8B-B14F-4D97-AF65-F5344CB8AC3E}">
        <p14:creationId xmlns:p14="http://schemas.microsoft.com/office/powerpoint/2010/main" val="35798597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65</a:t>
            </a:fld>
            <a:endParaRPr lang="en-US"/>
          </a:p>
        </p:txBody>
      </p:sp>
    </p:spTree>
    <p:extLst>
      <p:ext uri="{BB962C8B-B14F-4D97-AF65-F5344CB8AC3E}">
        <p14:creationId xmlns:p14="http://schemas.microsoft.com/office/powerpoint/2010/main" val="17980318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66</a:t>
            </a:fld>
            <a:endParaRPr lang="en-US"/>
          </a:p>
        </p:txBody>
      </p:sp>
    </p:spTree>
    <p:extLst>
      <p:ext uri="{BB962C8B-B14F-4D97-AF65-F5344CB8AC3E}">
        <p14:creationId xmlns:p14="http://schemas.microsoft.com/office/powerpoint/2010/main" val="241967774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McAsulan</a:t>
            </a:r>
            <a:r>
              <a:rPr lang="en-US" baseline="0" dirty="0" smtClean="0"/>
              <a:t> doctrine?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67</a:t>
            </a:fld>
            <a:endParaRPr lang="en-US"/>
          </a:p>
        </p:txBody>
      </p:sp>
    </p:spTree>
    <p:extLst>
      <p:ext uri="{BB962C8B-B14F-4D97-AF65-F5344CB8AC3E}">
        <p14:creationId xmlns:p14="http://schemas.microsoft.com/office/powerpoint/2010/main" val="17101036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68</a:t>
            </a:fld>
            <a:endParaRPr lang="en-US"/>
          </a:p>
        </p:txBody>
      </p:sp>
    </p:spTree>
    <p:extLst>
      <p:ext uri="{BB962C8B-B14F-4D97-AF65-F5344CB8AC3E}">
        <p14:creationId xmlns:p14="http://schemas.microsoft.com/office/powerpoint/2010/main" val="294823920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69</a:t>
            </a:fld>
            <a:endParaRPr lang="en-US"/>
          </a:p>
        </p:txBody>
      </p:sp>
    </p:spTree>
    <p:extLst>
      <p:ext uri="{BB962C8B-B14F-4D97-AF65-F5344CB8AC3E}">
        <p14:creationId xmlns:p14="http://schemas.microsoft.com/office/powerpoint/2010/main" val="4095404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a:t>
            </a:fld>
            <a:endParaRPr lang="en-US"/>
          </a:p>
        </p:txBody>
      </p:sp>
    </p:spTree>
    <p:extLst>
      <p:ext uri="{BB962C8B-B14F-4D97-AF65-F5344CB8AC3E}">
        <p14:creationId xmlns:p14="http://schemas.microsoft.com/office/powerpoint/2010/main" val="362559457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70</a:t>
            </a:fld>
            <a:endParaRPr lang="en-US"/>
          </a:p>
        </p:txBody>
      </p:sp>
    </p:spTree>
    <p:extLst>
      <p:ext uri="{BB962C8B-B14F-4D97-AF65-F5344CB8AC3E}">
        <p14:creationId xmlns:p14="http://schemas.microsoft.com/office/powerpoint/2010/main" val="148615596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71</a:t>
            </a:fld>
            <a:endParaRPr lang="en-US"/>
          </a:p>
        </p:txBody>
      </p:sp>
    </p:spTree>
    <p:extLst>
      <p:ext uri="{BB962C8B-B14F-4D97-AF65-F5344CB8AC3E}">
        <p14:creationId xmlns:p14="http://schemas.microsoft.com/office/powerpoint/2010/main" val="247283399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72</a:t>
            </a:fld>
            <a:endParaRPr lang="en-US"/>
          </a:p>
        </p:txBody>
      </p:sp>
    </p:spTree>
    <p:extLst>
      <p:ext uri="{BB962C8B-B14F-4D97-AF65-F5344CB8AC3E}">
        <p14:creationId xmlns:p14="http://schemas.microsoft.com/office/powerpoint/2010/main" val="191162050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73</a:t>
            </a:fld>
            <a:endParaRPr lang="en-US"/>
          </a:p>
        </p:txBody>
      </p:sp>
    </p:spTree>
    <p:extLst>
      <p:ext uri="{BB962C8B-B14F-4D97-AF65-F5344CB8AC3E}">
        <p14:creationId xmlns:p14="http://schemas.microsoft.com/office/powerpoint/2010/main" val="169898301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74</a:t>
            </a:fld>
            <a:endParaRPr lang="en-US"/>
          </a:p>
        </p:txBody>
      </p:sp>
    </p:spTree>
    <p:extLst>
      <p:ext uri="{BB962C8B-B14F-4D97-AF65-F5344CB8AC3E}">
        <p14:creationId xmlns:p14="http://schemas.microsoft.com/office/powerpoint/2010/main" val="59537373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75</a:t>
            </a:fld>
            <a:endParaRPr lang="en-US"/>
          </a:p>
        </p:txBody>
      </p:sp>
    </p:spTree>
    <p:extLst>
      <p:ext uri="{BB962C8B-B14F-4D97-AF65-F5344CB8AC3E}">
        <p14:creationId xmlns:p14="http://schemas.microsoft.com/office/powerpoint/2010/main" val="192201282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76</a:t>
            </a:fld>
            <a:endParaRPr lang="en-US"/>
          </a:p>
        </p:txBody>
      </p:sp>
    </p:spTree>
    <p:extLst>
      <p:ext uri="{BB962C8B-B14F-4D97-AF65-F5344CB8AC3E}">
        <p14:creationId xmlns:p14="http://schemas.microsoft.com/office/powerpoint/2010/main" val="301649180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77</a:t>
            </a:fld>
            <a:endParaRPr lang="en-US"/>
          </a:p>
        </p:txBody>
      </p:sp>
    </p:spTree>
    <p:extLst>
      <p:ext uri="{BB962C8B-B14F-4D97-AF65-F5344CB8AC3E}">
        <p14:creationId xmlns:p14="http://schemas.microsoft.com/office/powerpoint/2010/main" val="236708173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78</a:t>
            </a:fld>
            <a:endParaRPr lang="en-US"/>
          </a:p>
        </p:txBody>
      </p:sp>
    </p:spTree>
    <p:extLst>
      <p:ext uri="{BB962C8B-B14F-4D97-AF65-F5344CB8AC3E}">
        <p14:creationId xmlns:p14="http://schemas.microsoft.com/office/powerpoint/2010/main" val="49372594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79</a:t>
            </a:fld>
            <a:endParaRPr lang="en-US"/>
          </a:p>
        </p:txBody>
      </p:sp>
    </p:spTree>
    <p:extLst>
      <p:ext uri="{BB962C8B-B14F-4D97-AF65-F5344CB8AC3E}">
        <p14:creationId xmlns:p14="http://schemas.microsoft.com/office/powerpoint/2010/main" val="1336002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27-7-2.1(</a:t>
            </a:r>
            <a:r>
              <a:rPr lang="en-US" dirty="0" err="1" smtClean="0"/>
              <a:t>i</a:t>
            </a:r>
            <a:r>
              <a:rPr lang="en-US" dirty="0" smtClean="0"/>
              <a:t>)</a:t>
            </a:r>
            <a:r>
              <a:rPr lang="en-US" baseline="0" dirty="0" smtClean="0"/>
              <a:t>:  Whenever an insured has paid two or more separate premiums for uninsured coverage in a single policy of insurance or under several policies with the same insurance company, the insured shall be permitted to collect up to the aggregate amount of coverage for all vehicles insured, regardless of any language in the policy to the contrary.”  </a:t>
            </a:r>
            <a:endParaRPr lang="en-US" dirty="0"/>
          </a:p>
        </p:txBody>
      </p:sp>
      <p:sp>
        <p:nvSpPr>
          <p:cNvPr id="4" name="Slide Number Placeholder 3"/>
          <p:cNvSpPr>
            <a:spLocks noGrp="1"/>
          </p:cNvSpPr>
          <p:nvPr>
            <p:ph type="sldNum" sz="quarter" idx="10"/>
          </p:nvPr>
        </p:nvSpPr>
        <p:spPr/>
        <p:txBody>
          <a:bodyPr/>
          <a:lstStyle/>
          <a:p>
            <a:fld id="{D521B742-6089-4B41-A794-71FD7C2498F2}" type="slidenum">
              <a:rPr lang="en-US" smtClean="0"/>
              <a:pPr/>
              <a:t>8</a:t>
            </a:fld>
            <a:endParaRPr lang="en-US"/>
          </a:p>
        </p:txBody>
      </p:sp>
    </p:spTree>
    <p:extLst>
      <p:ext uri="{BB962C8B-B14F-4D97-AF65-F5344CB8AC3E}">
        <p14:creationId xmlns:p14="http://schemas.microsoft.com/office/powerpoint/2010/main" val="8115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21B742-6089-4B41-A794-71FD7C2498F2}" type="slidenum">
              <a:rPr lang="en-US" smtClean="0"/>
              <a:pPr/>
              <a:t>9</a:t>
            </a:fld>
            <a:endParaRPr lang="en-US"/>
          </a:p>
        </p:txBody>
      </p:sp>
    </p:spTree>
    <p:extLst>
      <p:ext uri="{BB962C8B-B14F-4D97-AF65-F5344CB8AC3E}">
        <p14:creationId xmlns:p14="http://schemas.microsoft.com/office/powerpoint/2010/main" val="213252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368FDA-5A94-4F1C-9441-1469F6B467A5}"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9972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8FDA-5A94-4F1C-9441-1469F6B467A5}"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137224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368FDA-5A94-4F1C-9441-1469F6B467A5}"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4082140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368FDA-5A94-4F1C-9441-1469F6B467A5}"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57250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368FDA-5A94-4F1C-9441-1469F6B467A5}"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435627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368FDA-5A94-4F1C-9441-1469F6B467A5}"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2421835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68FDA-5A94-4F1C-9441-1469F6B467A5}"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692598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68FDA-5A94-4F1C-9441-1469F6B467A5}"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3909472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368FDA-5A94-4F1C-9441-1469F6B467A5}"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84850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8FDA-5A94-4F1C-9441-1469F6B467A5}"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342456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368FDA-5A94-4F1C-9441-1469F6B467A5}"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0B3DF-CDEF-4454-A287-1838B36CDB35}" type="slidenum">
              <a:rPr lang="en-US" smtClean="0"/>
              <a:pPr/>
              <a:t>‹#›</a:t>
            </a:fld>
            <a:endParaRPr lang="en-US"/>
          </a:p>
        </p:txBody>
      </p:sp>
    </p:spTree>
    <p:extLst>
      <p:ext uri="{BB962C8B-B14F-4D97-AF65-F5344CB8AC3E}">
        <p14:creationId xmlns:p14="http://schemas.microsoft.com/office/powerpoint/2010/main" val="1377214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851657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249934581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136162311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27995258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979B24-8B18-4137-99D0-8CFB91107E16}"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42375256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9979B24-8B18-4137-99D0-8CFB91107E16}"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157560078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79B24-8B18-4137-99D0-8CFB91107E16}"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15889897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233270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317552852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1891464055"/>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79B24-8B18-4137-99D0-8CFB91107E16}"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98D44-9CF1-4588-9A1C-B3328667ED13}" type="slidenum">
              <a:rPr lang="en-US" smtClean="0"/>
              <a:pPr/>
              <a:t>‹#›</a:t>
            </a:fld>
            <a:endParaRPr lang="en-US"/>
          </a:p>
        </p:txBody>
      </p:sp>
    </p:spTree>
    <p:extLst>
      <p:ext uri="{BB962C8B-B14F-4D97-AF65-F5344CB8AC3E}">
        <p14:creationId xmlns:p14="http://schemas.microsoft.com/office/powerpoint/2010/main" val="310668729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5EEE7-9C94-4826-B4EA-3D72378DCC1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151497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EEE7-9C94-4826-B4EA-3D72378DCC1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2292921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5EEE7-9C94-4826-B4EA-3D72378DCC1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2158031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5EEE7-9C94-4826-B4EA-3D72378DCC1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1670674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5EEE7-9C94-4826-B4EA-3D72378DCC1C}"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4818976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5EEE7-9C94-4826-B4EA-3D72378DCC1C}"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197681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5EEE7-9C94-4826-B4EA-3D72378DCC1C}"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27121853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5EEE7-9C94-4826-B4EA-3D72378DCC1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8162004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5EEE7-9C94-4826-B4EA-3D72378DCC1C}"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8125373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EEE7-9C94-4826-B4EA-3D72378DCC1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1150210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EEE7-9C94-4826-B4EA-3D72378DCC1C}" type="datetimeFigureOut">
              <a:rPr lang="en-US" smtClean="0"/>
              <a:pPr/>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66D77B-FEEE-4E52-A8EC-2EFE9FF686A7}" type="slidenum">
              <a:rPr lang="en-US" smtClean="0"/>
              <a:pPr/>
              <a:t>‹#›</a:t>
            </a:fld>
            <a:endParaRPr lang="en-US"/>
          </a:p>
        </p:txBody>
      </p:sp>
    </p:spTree>
    <p:extLst>
      <p:ext uri="{BB962C8B-B14F-4D97-AF65-F5344CB8AC3E}">
        <p14:creationId xmlns:p14="http://schemas.microsoft.com/office/powerpoint/2010/main" val="70451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979B24-8B18-4137-99D0-8CFB91107E16}" type="datetimeFigureOut">
              <a:rPr lang="en-US" smtClean="0"/>
              <a:pPr/>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979B24-8B18-4137-99D0-8CFB91107E16}" type="datetimeFigureOut">
              <a:rPr lang="en-US" smtClean="0"/>
              <a:pPr/>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979B24-8B18-4137-99D0-8CFB91107E16}" type="datetimeFigureOut">
              <a:rPr lang="en-US" smtClean="0"/>
              <a:pPr/>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979B24-8B18-4137-99D0-8CFB91107E16}" type="datetimeFigureOut">
              <a:rPr lang="en-US" smtClean="0"/>
              <a:pPr/>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98D44-9CF1-4588-9A1C-B3328667ED13}"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schemeClr>
            </a:gs>
            <a:gs pos="100000">
              <a:schemeClr val="tx1">
                <a:lumMod val="85000"/>
              </a:schemeClr>
            </a:gs>
            <a:gs pos="54000">
              <a:schemeClr val="tx1"/>
            </a:gs>
          </a:gsLst>
          <a:lin ang="7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89709"/>
            <a:ext cx="8229600" cy="103909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082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2642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79B24-8B18-4137-99D0-8CFB91107E16}" type="datetimeFigureOut">
              <a:rPr lang="en-US" smtClean="0"/>
              <a:pPr/>
              <a:t>11/4/2017</a:t>
            </a:fld>
            <a:endParaRPr lang="en-US" dirty="0"/>
          </a:p>
        </p:txBody>
      </p:sp>
      <p:sp>
        <p:nvSpPr>
          <p:cNvPr id="5" name="Footer Placeholder 4"/>
          <p:cNvSpPr>
            <a:spLocks noGrp="1"/>
          </p:cNvSpPr>
          <p:nvPr>
            <p:ph type="ftr" sz="quarter" idx="3"/>
          </p:nvPr>
        </p:nvSpPr>
        <p:spPr>
          <a:xfrm>
            <a:off x="3124200" y="62642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98D44-9CF1-4588-9A1C-B3328667ED13}" type="slidenum">
              <a:rPr lang="en-US" smtClean="0"/>
              <a:pPr/>
              <a:t>‹#›</a:t>
            </a:fld>
            <a:endParaRPr lang="en-US"/>
          </a:p>
        </p:txBody>
      </p:sp>
      <p:pic>
        <p:nvPicPr>
          <p:cNvPr id="7" name="Picture 6" descr="C:\clients\aps\logo_2015\aps_2015_logo_noname.jpg"/>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6019800"/>
            <a:ext cx="1219200" cy="44805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627168"/>
            <a:ext cx="9144000" cy="230832"/>
          </a:xfrm>
          <a:prstGeom prst="rect">
            <a:avLst/>
          </a:prstGeom>
          <a:solidFill>
            <a:srgbClr val="DBB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457200"/>
          </a:xfrm>
          <a:prstGeom prst="rect">
            <a:avLst/>
          </a:prstGeom>
          <a:solidFill>
            <a:srgbClr val="054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000" b="1" i="0" kern="1200" baseline="0">
          <a:solidFill>
            <a:srgbClr val="1A799A"/>
          </a:solidFill>
          <a:latin typeface="Open Sans" panose="020B0606030504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666666"/>
          </a:solidFill>
          <a:latin typeface="Open Sans" panose="020B0606030504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666666"/>
          </a:solidFill>
          <a:latin typeface="Open Sans" panose="020B0606030504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666666"/>
          </a:solidFill>
          <a:latin typeface="Open Sans" panose="020B0606030504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666666"/>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666666"/>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75000"/>
              </a:schemeClr>
            </a:gs>
            <a:gs pos="100000">
              <a:schemeClr val="bg1">
                <a:lumMod val="85000"/>
              </a:schemeClr>
            </a:gs>
            <a:gs pos="54000">
              <a:schemeClr val="bg1"/>
            </a:gs>
          </a:gsLst>
          <a:lin ang="78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68FDA-5A94-4F1C-9441-1469F6B467A5}" type="datetimeFigureOut">
              <a:rPr lang="en-US" smtClean="0"/>
              <a:pPr/>
              <a:t>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0B3DF-CDEF-4454-A287-1838B36CDB35}" type="slidenum">
              <a:rPr lang="en-US" smtClean="0"/>
              <a:pPr/>
              <a:t>‹#›</a:t>
            </a:fld>
            <a:endParaRPr lang="en-US"/>
          </a:p>
        </p:txBody>
      </p:sp>
      <p:sp>
        <p:nvSpPr>
          <p:cNvPr id="7" name="Rectangle 6"/>
          <p:cNvSpPr/>
          <p:nvPr/>
        </p:nvSpPr>
        <p:spPr>
          <a:xfrm>
            <a:off x="0" y="6627168"/>
            <a:ext cx="9144000" cy="230832"/>
          </a:xfrm>
          <a:prstGeom prst="rect">
            <a:avLst/>
          </a:prstGeom>
          <a:solidFill>
            <a:srgbClr val="DBB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725082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1">
                <a:lumMod val="75000"/>
              </a:schemeClr>
            </a:gs>
            <a:gs pos="100000">
              <a:schemeClr val="tx1">
                <a:lumMod val="85000"/>
              </a:schemeClr>
            </a:gs>
            <a:gs pos="54000">
              <a:schemeClr val="tx1"/>
            </a:gs>
          </a:gsLst>
          <a:lin ang="7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89709"/>
            <a:ext cx="8229600" cy="103909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082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2642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79B24-8B18-4137-99D0-8CFB91107E16}" type="datetimeFigureOut">
              <a:rPr lang="en-US" smtClean="0"/>
              <a:pPr/>
              <a:t>11/4/2017</a:t>
            </a:fld>
            <a:endParaRPr lang="en-US" dirty="0"/>
          </a:p>
        </p:txBody>
      </p:sp>
      <p:sp>
        <p:nvSpPr>
          <p:cNvPr id="5" name="Footer Placeholder 4"/>
          <p:cNvSpPr>
            <a:spLocks noGrp="1"/>
          </p:cNvSpPr>
          <p:nvPr>
            <p:ph type="ftr" sz="quarter" idx="3"/>
          </p:nvPr>
        </p:nvSpPr>
        <p:spPr>
          <a:xfrm>
            <a:off x="3124200" y="62642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98D44-9CF1-4588-9A1C-B3328667ED13}" type="slidenum">
              <a:rPr lang="en-US" smtClean="0"/>
              <a:pPr/>
              <a:t>‹#›</a:t>
            </a:fld>
            <a:endParaRPr lang="en-US"/>
          </a:p>
        </p:txBody>
      </p:sp>
      <p:pic>
        <p:nvPicPr>
          <p:cNvPr id="7" name="Picture 6" descr="C:\clients\aps\logo_2015\aps_2015_logo_noname.jpg"/>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6019800"/>
            <a:ext cx="1219200" cy="44805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627168"/>
            <a:ext cx="9144000" cy="230832"/>
          </a:xfrm>
          <a:prstGeom prst="rect">
            <a:avLst/>
          </a:prstGeom>
          <a:solidFill>
            <a:srgbClr val="DBB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761" y="0"/>
            <a:ext cx="9144000" cy="4572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74738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000" b="1" i="0" kern="1200" baseline="0">
          <a:solidFill>
            <a:srgbClr val="1A799A"/>
          </a:solidFill>
          <a:latin typeface="Open Sans" panose="020B0606030504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rgbClr val="666666"/>
          </a:solidFill>
          <a:latin typeface="Open Sans" panose="020B0606030504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rgbClr val="666666"/>
          </a:solidFill>
          <a:latin typeface="Open Sans" panose="020B0606030504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rgbClr val="666666"/>
          </a:solidFill>
          <a:latin typeface="Open Sans" panose="020B0606030504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rgbClr val="666666"/>
          </a:solidFill>
          <a:latin typeface="Open Sans" panose="020B0606030504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rgbClr val="666666"/>
          </a:solidFill>
          <a:latin typeface="Open Sans" panose="020B0606030504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1">
                <a:lumMod val="75000"/>
              </a:schemeClr>
            </a:gs>
            <a:gs pos="100000">
              <a:schemeClr val="tx1">
                <a:lumMod val="85000"/>
              </a:schemeClr>
            </a:gs>
            <a:gs pos="54000">
              <a:schemeClr val="tx1"/>
            </a:gs>
          </a:gsLst>
          <a:lin ang="78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5EEE7-9C94-4826-B4EA-3D72378DCC1C}" type="datetimeFigureOut">
              <a:rPr lang="en-US" smtClean="0"/>
              <a:pPr/>
              <a:t>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D77B-FEEE-4E52-A8EC-2EFE9FF686A7}" type="slidenum">
              <a:rPr lang="en-US" smtClean="0"/>
              <a:pPr/>
              <a:t>‹#›</a:t>
            </a:fld>
            <a:endParaRPr lang="en-US"/>
          </a:p>
        </p:txBody>
      </p:sp>
    </p:spTree>
    <p:extLst>
      <p:ext uri="{BB962C8B-B14F-4D97-AF65-F5344CB8AC3E}">
        <p14:creationId xmlns:p14="http://schemas.microsoft.com/office/powerpoint/2010/main" val="3035273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hyperlink" Target="mailto:SCExcusal@courts.ri.gov" TargetMode="External"/><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667243" y="6627168"/>
            <a:ext cx="3848357" cy="230832"/>
          </a:xfrm>
          <a:prstGeom prst="rect">
            <a:avLst/>
          </a:prstGeom>
          <a:noFill/>
          <a:ln w="9525" algn="ctr">
            <a:noFill/>
            <a:miter lim="800000"/>
            <a:headEnd/>
            <a:tailEnd/>
          </a:ln>
          <a:effectLst/>
        </p:spPr>
        <p:txBody>
          <a:bodyPr wrap="square">
            <a:spAutoFit/>
          </a:bodyPr>
          <a:lstStyle/>
          <a:p>
            <a:pPr eaLnBrk="1" hangingPunct="1"/>
            <a:r>
              <a:rPr lang="en-US" sz="900" dirty="0">
                <a:latin typeface="Tahoma" charset="0"/>
              </a:rPr>
              <a:t>Copyright </a:t>
            </a:r>
            <a:r>
              <a:rPr lang="en-US" sz="900" dirty="0" smtClean="0">
                <a:latin typeface="Tahoma" charset="0"/>
              </a:rPr>
              <a:t>2017, </a:t>
            </a:r>
            <a:r>
              <a:rPr lang="en-US" sz="900" dirty="0">
                <a:latin typeface="Tahoma" charset="0"/>
              </a:rPr>
              <a:t>Adler Pollock &amp; Sheehan P.C. </a:t>
            </a:r>
          </a:p>
        </p:txBody>
      </p:sp>
      <p:pic>
        <p:nvPicPr>
          <p:cNvPr id="7" name="Picture 2" descr="C:\clients\aps\AP&amp;S Logos_2015\Screen\AP&amp;S Stack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5272088"/>
            <a:ext cx="2743200" cy="1128712"/>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idx="4294967295"/>
          </p:nvPr>
        </p:nvSpPr>
        <p:spPr>
          <a:xfrm>
            <a:off x="0" y="1600200"/>
            <a:ext cx="9144000" cy="3048000"/>
          </a:xfrm>
        </p:spPr>
        <p:txBody>
          <a:bodyPr>
            <a:normAutofit/>
          </a:bodyPr>
          <a:lstStyle/>
          <a:p>
            <a: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t>Recent Developments in</a:t>
            </a:r>
            <a:b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br>
            <a: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t>Rhode Island Law</a:t>
            </a:r>
            <a:b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br>
            <a: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t>2017</a:t>
            </a:r>
            <a:b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br>
            <a: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t/>
            </a:r>
            <a:b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br>
            <a:r>
              <a:rPr lang="en-US" sz="3600" b="1" dirty="0" smtClean="0">
                <a:solidFill>
                  <a:srgbClr val="05476B"/>
                </a:solidFill>
                <a:latin typeface="Open Sans" panose="020B0606030504020204" pitchFamily="34" charset="0"/>
                <a:ea typeface="Open Sans" panose="020B0606030504020204" pitchFamily="34" charset="0"/>
                <a:cs typeface="Open Sans" panose="020B0606030504020204" pitchFamily="34" charset="0"/>
              </a:rPr>
              <a:t>State Courts and Civil Procedure</a:t>
            </a:r>
            <a:endParaRPr lang="en-US" sz="3600" b="1" dirty="0">
              <a:solidFill>
                <a:srgbClr val="05476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Rectangle 10"/>
          <p:cNvSpPr/>
          <p:nvPr/>
        </p:nvSpPr>
        <p:spPr>
          <a:xfrm>
            <a:off x="-22761" y="0"/>
            <a:ext cx="9144000" cy="457200"/>
          </a:xfrm>
          <a:prstGeom prst="rect">
            <a:avLst/>
          </a:prstGeom>
          <a:solidFill>
            <a:srgbClr val="0547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4"/>
          <p:cNvSpPr txBox="1">
            <a:spLocks noChangeArrowheads="1"/>
          </p:cNvSpPr>
          <p:nvPr/>
        </p:nvSpPr>
        <p:spPr bwMode="auto">
          <a:xfrm>
            <a:off x="0" y="4953000"/>
            <a:ext cx="4267200" cy="1569660"/>
          </a:xfrm>
          <a:prstGeom prst="rect">
            <a:avLst/>
          </a:prstGeom>
          <a:noFill/>
          <a:ln w="9525">
            <a:noFill/>
            <a:miter lim="800000"/>
            <a:headEnd/>
            <a:tailEnd/>
          </a:ln>
          <a:effectLst/>
        </p:spPr>
        <p:txBody>
          <a:bodyPr wrap="square">
            <a:spAutoFit/>
          </a:bodyPr>
          <a:lstStyle/>
          <a:p>
            <a:r>
              <a:rPr lang="en-US" sz="1600" dirty="0" smtClean="0">
                <a:latin typeface="Open Sans" panose="020B0606030504020204" pitchFamily="34" charset="0"/>
                <a:ea typeface="Open Sans" panose="020B0606030504020204" pitchFamily="34" charset="0"/>
                <a:cs typeface="Open Sans" panose="020B0606030504020204" pitchFamily="34" charset="0"/>
              </a:rPr>
              <a:t>Nicole J. Benjamin</a:t>
            </a:r>
          </a:p>
          <a:p>
            <a:r>
              <a:rPr lang="en-US" sz="1600" dirty="0" smtClean="0">
                <a:latin typeface="Open Sans" panose="020B0606030504020204" pitchFamily="34" charset="0"/>
                <a:ea typeface="Open Sans" panose="020B0606030504020204" pitchFamily="34" charset="0"/>
                <a:cs typeface="Open Sans" panose="020B0606030504020204" pitchFamily="34" charset="0"/>
              </a:rPr>
              <a:t>nbenjamin@apslaw.com</a:t>
            </a:r>
          </a:p>
          <a:p>
            <a:r>
              <a:rPr lang="en-US" sz="1600" dirty="0" smtClean="0">
                <a:latin typeface="Open Sans" panose="020B0606030504020204" pitchFamily="34" charset="0"/>
                <a:ea typeface="Open Sans" panose="020B0606030504020204" pitchFamily="34" charset="0"/>
                <a:cs typeface="Open Sans" panose="020B0606030504020204" pitchFamily="34" charset="0"/>
              </a:rPr>
              <a:t>Adler Pollock &amp; Sheehan P.C.</a:t>
            </a:r>
          </a:p>
          <a:p>
            <a:r>
              <a:rPr lang="en-US" sz="1600" dirty="0" smtClean="0">
                <a:latin typeface="Open Sans" panose="020B0606030504020204" pitchFamily="34" charset="0"/>
                <a:ea typeface="Open Sans" panose="020B0606030504020204" pitchFamily="34" charset="0"/>
                <a:cs typeface="Open Sans" panose="020B0606030504020204" pitchFamily="34" charset="0"/>
              </a:rPr>
              <a:t>One Citizens Plaza, 8th Floor</a:t>
            </a:r>
          </a:p>
          <a:p>
            <a:r>
              <a:rPr lang="en-US" sz="1600" dirty="0" smtClean="0">
                <a:latin typeface="Open Sans" panose="020B0606030504020204" pitchFamily="34" charset="0"/>
                <a:ea typeface="Open Sans" panose="020B0606030504020204" pitchFamily="34" charset="0"/>
                <a:cs typeface="Open Sans" panose="020B0606030504020204" pitchFamily="34" charset="0"/>
              </a:rPr>
              <a:t>Providence, RI 02903</a:t>
            </a:r>
          </a:p>
          <a:p>
            <a:r>
              <a:rPr lang="en-US" sz="1600" dirty="0" smtClean="0">
                <a:latin typeface="Open Sans" panose="020B0606030504020204" pitchFamily="34" charset="0"/>
                <a:ea typeface="Open Sans" panose="020B0606030504020204" pitchFamily="34" charset="0"/>
                <a:cs typeface="Open Sans" panose="020B0606030504020204" pitchFamily="34" charset="0"/>
              </a:rPr>
              <a:t>(401) 274-7200  |  www.apslaw.com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10854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3200" dirty="0">
                <a:solidFill>
                  <a:srgbClr val="666666"/>
                </a:solidFill>
              </a:rPr>
              <a:t> </a:t>
            </a:r>
            <a:r>
              <a:rPr lang="en-US" sz="3200" dirty="0" smtClean="0">
                <a:solidFill>
                  <a:srgbClr val="666666"/>
                </a:solidFill>
              </a:rPr>
              <a:t>Personal Jurisdiction</a:t>
            </a:r>
          </a:p>
          <a:p>
            <a:endParaRPr lang="en-US" sz="3200" dirty="0" smtClean="0">
              <a:solidFill>
                <a:srgbClr val="666666"/>
              </a:solidFill>
            </a:endParaRPr>
          </a:p>
          <a:p>
            <a:pPr lvl="1">
              <a:buFont typeface="Arial" pitchFamily="34" charset="0"/>
              <a:buChar char="•"/>
            </a:pPr>
            <a:r>
              <a:rPr lang="en-US" sz="3200" dirty="0">
                <a:solidFill>
                  <a:srgbClr val="666666"/>
                </a:solidFill>
              </a:rPr>
              <a:t> </a:t>
            </a:r>
            <a:r>
              <a:rPr lang="en-US" sz="3200" dirty="0" smtClean="0">
                <a:solidFill>
                  <a:srgbClr val="666666"/>
                </a:solidFill>
              </a:rPr>
              <a:t>The </a:t>
            </a:r>
            <a:r>
              <a:rPr lang="en-US" sz="3200" dirty="0">
                <a:solidFill>
                  <a:srgbClr val="666666"/>
                </a:solidFill>
              </a:rPr>
              <a:t>defense of lack of personal jurisdiction can be forfeited </a:t>
            </a:r>
            <a:r>
              <a:rPr lang="en-US" sz="3200" dirty="0" smtClean="0">
                <a:solidFill>
                  <a:srgbClr val="666666"/>
                </a:solidFill>
              </a:rPr>
              <a:t>even when it </a:t>
            </a:r>
            <a:r>
              <a:rPr lang="en-US" sz="3200" dirty="0">
                <a:solidFill>
                  <a:srgbClr val="666666"/>
                </a:solidFill>
              </a:rPr>
              <a:t>is raised </a:t>
            </a:r>
            <a:r>
              <a:rPr lang="en-US" sz="3200" dirty="0" smtClean="0">
                <a:solidFill>
                  <a:srgbClr val="666666"/>
                </a:solidFill>
              </a:rPr>
              <a:t>as an affirmative defense in an answer</a:t>
            </a:r>
            <a:r>
              <a:rPr lang="en-US" sz="3200" dirty="0">
                <a:solidFill>
                  <a:srgbClr val="666666"/>
                </a:solidFill>
              </a:rPr>
              <a:t>.</a:t>
            </a:r>
          </a:p>
        </p:txBody>
      </p:sp>
      <p:sp>
        <p:nvSpPr>
          <p:cNvPr id="6"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Tree>
    <p:extLst>
      <p:ext uri="{BB962C8B-B14F-4D97-AF65-F5344CB8AC3E}">
        <p14:creationId xmlns:p14="http://schemas.microsoft.com/office/powerpoint/2010/main" val="320718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Limited Scope Representation</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632311"/>
          </a:xfrm>
          <a:prstGeom prst="rect">
            <a:avLst/>
          </a:prstGeom>
          <a:noFill/>
        </p:spPr>
        <p:txBody>
          <a:bodyPr wrap="square" rtlCol="0">
            <a:spAutoFit/>
          </a:bodyPr>
          <a:lstStyle/>
          <a:p>
            <a:endParaRPr lang="en-US" sz="3600" dirty="0" smtClean="0">
              <a:solidFill>
                <a:srgbClr val="666666"/>
              </a:solidFill>
            </a:endParaRPr>
          </a:p>
          <a:p>
            <a:endParaRPr lang="en-US" sz="3600" dirty="0" smtClean="0">
              <a:solidFill>
                <a:srgbClr val="666666"/>
              </a:solidFill>
            </a:endParaRPr>
          </a:p>
          <a:p>
            <a:pPr>
              <a:buFont typeface="Arial" pitchFamily="34" charset="0"/>
              <a:buChar char="•"/>
            </a:pPr>
            <a:r>
              <a:rPr lang="en-US" sz="3600" dirty="0" smtClean="0">
                <a:solidFill>
                  <a:srgbClr val="666666"/>
                </a:solidFill>
              </a:rPr>
              <a:t> “Unbundling” of legal services.</a:t>
            </a:r>
          </a:p>
          <a:p>
            <a:endParaRPr lang="en-US" sz="3600" dirty="0" smtClean="0">
              <a:solidFill>
                <a:srgbClr val="666666"/>
              </a:solidFill>
            </a:endParaRPr>
          </a:p>
          <a:p>
            <a:pPr>
              <a:buFont typeface="Arial" pitchFamily="34" charset="0"/>
              <a:buChar char="•"/>
            </a:pPr>
            <a:r>
              <a:rPr lang="en-US" sz="3600" dirty="0" smtClean="0">
                <a:solidFill>
                  <a:srgbClr val="666666"/>
                </a:solidFill>
              </a:rPr>
              <a:t> Allows an attorney and a client to agree to limit the scope of the attorney’s involvement, leaving responsibility for those other aspects of the case to the client to save the client money.</a:t>
            </a:r>
          </a:p>
          <a:p>
            <a:endParaRPr lang="en-US" sz="36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87618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anim calcmode="lin" valueType="num">
                                      <p:cBhvr additive="base">
                                        <p:cTn id="7"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4" end="4"/>
                                            </p:txEl>
                                          </p:spTgt>
                                        </p:tgtEl>
                                        <p:attrNameLst>
                                          <p:attrName>style.visibility</p:attrName>
                                        </p:attrNameLst>
                                      </p:cBhvr>
                                      <p:to>
                                        <p:strVal val="visible"/>
                                      </p:to>
                                    </p:set>
                                    <p:anim calcmode="lin" valueType="num">
                                      <p:cBhvr additive="base">
                                        <p:cTn id="13" dur="10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262979"/>
          </a:xfrm>
          <a:prstGeom prst="rect">
            <a:avLst/>
          </a:prstGeom>
          <a:noFill/>
        </p:spPr>
        <p:txBody>
          <a:bodyPr wrap="square" rtlCol="0">
            <a:spAutoFit/>
          </a:bodyPr>
          <a:lstStyle/>
          <a:p>
            <a:endParaRPr lang="en-US" sz="3600" dirty="0" smtClean="0">
              <a:solidFill>
                <a:srgbClr val="666666"/>
              </a:solidFill>
            </a:endParaRPr>
          </a:p>
          <a:p>
            <a:pPr marL="571500" indent="-571500">
              <a:buFont typeface="Arial" panose="020B0604020202020204" pitchFamily="34" charset="0"/>
              <a:buChar char="•"/>
            </a:pPr>
            <a:r>
              <a:rPr lang="en-US" sz="3600" dirty="0" smtClean="0">
                <a:solidFill>
                  <a:srgbClr val="666666"/>
                </a:solidFill>
              </a:rPr>
              <a:t>Neighbor or family member in need.</a:t>
            </a:r>
          </a:p>
          <a:p>
            <a:endParaRPr lang="en-US" sz="3600" dirty="0" smtClean="0">
              <a:solidFill>
                <a:srgbClr val="666666"/>
              </a:solidFill>
            </a:endParaRPr>
          </a:p>
          <a:p>
            <a:pPr marL="571500" indent="-571500">
              <a:buFont typeface="Arial" panose="020B0604020202020204" pitchFamily="34" charset="0"/>
              <a:buChar char="•"/>
            </a:pPr>
            <a:r>
              <a:rPr lang="en-US" sz="3600" dirty="0" smtClean="0">
                <a:solidFill>
                  <a:srgbClr val="666666"/>
                </a:solidFill>
              </a:rPr>
              <a:t>Access to justice.</a:t>
            </a:r>
          </a:p>
          <a:p>
            <a:pPr indent="457200"/>
            <a:r>
              <a:rPr lang="en-US" sz="2400" dirty="0" smtClean="0">
                <a:solidFill>
                  <a:srgbClr val="666666"/>
                </a:solidFill>
              </a:rPr>
              <a:t>August 2017:  </a:t>
            </a:r>
          </a:p>
          <a:p>
            <a:pPr marL="1028700" lvl="1" indent="-571500">
              <a:buFont typeface="Arial" panose="020B0604020202020204" pitchFamily="34" charset="0"/>
              <a:buChar char="•"/>
            </a:pPr>
            <a:r>
              <a:rPr lang="en-US" sz="2400" dirty="0" smtClean="0">
                <a:solidFill>
                  <a:srgbClr val="666666"/>
                </a:solidFill>
              </a:rPr>
              <a:t>RI Bar Association Public Services received 1,241 phone calls. </a:t>
            </a:r>
          </a:p>
          <a:p>
            <a:pPr marL="1028700" lvl="1" indent="-571500">
              <a:buFont typeface="Arial" panose="020B0604020202020204" pitchFamily="34" charset="0"/>
              <a:buChar char="•"/>
            </a:pPr>
            <a:r>
              <a:rPr lang="en-US" sz="2400" dirty="0" smtClean="0">
                <a:solidFill>
                  <a:srgbClr val="666666"/>
                </a:solidFill>
              </a:rPr>
              <a:t>297 clients were referred to Reduced Fee panel attorneys.</a:t>
            </a:r>
          </a:p>
          <a:p>
            <a:pPr marL="1028700" lvl="1" indent="-571500">
              <a:buFont typeface="Arial" panose="020B0604020202020204" pitchFamily="34" charset="0"/>
              <a:buChar char="•"/>
            </a:pPr>
            <a:r>
              <a:rPr lang="en-US" sz="2400" dirty="0" smtClean="0">
                <a:solidFill>
                  <a:srgbClr val="666666"/>
                </a:solidFill>
              </a:rPr>
              <a:t>65 cases were handled by the Volunteer Lawyer Program.  </a:t>
            </a:r>
          </a:p>
          <a:p>
            <a:endParaRPr lang="en-US" sz="3600" dirty="0" smtClean="0">
              <a:solidFill>
                <a:srgbClr val="666666"/>
              </a:solidFill>
            </a:endParaRPr>
          </a:p>
          <a:p>
            <a:pPr marL="571500" indent="-571500">
              <a:buFont typeface="Arial" panose="020B0604020202020204" pitchFamily="34" charset="0"/>
              <a:buChar char="•"/>
            </a:pPr>
            <a:r>
              <a:rPr lang="en-US" sz="3600" dirty="0" smtClean="0">
                <a:solidFill>
                  <a:srgbClr val="666666"/>
                </a:solidFill>
              </a:rPr>
              <a:t>A means of increasing business.</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105205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anim calcmode="lin" valueType="num">
                                      <p:cBhvr additive="base">
                                        <p:cTn id="13"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anim calcmode="lin" valueType="num">
                                      <p:cBhvr additive="base">
                                        <p:cTn id="19" dur="10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
                                            <p:txEl>
                                              <p:pRg st="5" end="5"/>
                                            </p:txEl>
                                          </p:spTgt>
                                        </p:tgtEl>
                                        <p:attrNameLst>
                                          <p:attrName>style.visibility</p:attrName>
                                        </p:attrNameLst>
                                      </p:cBhvr>
                                      <p:to>
                                        <p:strVal val="visible"/>
                                      </p:to>
                                    </p:set>
                                    <p:anim calcmode="lin" valueType="num">
                                      <p:cBhvr additive="base">
                                        <p:cTn id="23" dur="10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7">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7">
                                            <p:txEl>
                                              <p:pRg st="6" end="6"/>
                                            </p:txEl>
                                          </p:spTgt>
                                        </p:tgtEl>
                                        <p:attrNameLst>
                                          <p:attrName>style.visibility</p:attrName>
                                        </p:attrNameLst>
                                      </p:cBhvr>
                                      <p:to>
                                        <p:strVal val="visible"/>
                                      </p:to>
                                    </p:set>
                                    <p:anim calcmode="lin" valueType="num">
                                      <p:cBhvr additive="base">
                                        <p:cTn id="27" dur="1000" fill="hold"/>
                                        <p:tgtEl>
                                          <p:spTgt spid="17">
                                            <p:txEl>
                                              <p:pRg st="6" end="6"/>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7">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7">
                                            <p:txEl>
                                              <p:pRg st="7" end="7"/>
                                            </p:txEl>
                                          </p:spTgt>
                                        </p:tgtEl>
                                        <p:attrNameLst>
                                          <p:attrName>style.visibility</p:attrName>
                                        </p:attrNameLst>
                                      </p:cBhvr>
                                      <p:to>
                                        <p:strVal val="visible"/>
                                      </p:to>
                                    </p:set>
                                    <p:anim calcmode="lin" valueType="num">
                                      <p:cBhvr additive="base">
                                        <p:cTn id="31" dur="1000" fill="hold"/>
                                        <p:tgtEl>
                                          <p:spTgt spid="17">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
                                            <p:txEl>
                                              <p:pRg st="9" end="9"/>
                                            </p:txEl>
                                          </p:spTgt>
                                        </p:tgtEl>
                                        <p:attrNameLst>
                                          <p:attrName>style.visibility</p:attrName>
                                        </p:attrNameLst>
                                      </p:cBhvr>
                                      <p:to>
                                        <p:strVal val="visible"/>
                                      </p:to>
                                    </p:set>
                                    <p:anim calcmode="lin" valueType="num">
                                      <p:cBhvr additive="base">
                                        <p:cTn id="37" dur="1000" fill="hold"/>
                                        <p:tgtEl>
                                          <p:spTgt spid="17">
                                            <p:txEl>
                                              <p:pRg st="9" end="9"/>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709255"/>
          </a:xfrm>
          <a:prstGeom prst="rect">
            <a:avLst/>
          </a:prstGeom>
          <a:noFill/>
        </p:spPr>
        <p:txBody>
          <a:bodyPr wrap="square" rtlCol="0">
            <a:spAutoFit/>
          </a:bodyPr>
          <a:lstStyle/>
          <a:p>
            <a:endParaRPr lang="en-US" sz="3600" dirty="0" smtClean="0">
              <a:solidFill>
                <a:srgbClr val="666666"/>
              </a:solidFill>
            </a:endParaRPr>
          </a:p>
          <a:p>
            <a:r>
              <a:rPr lang="en-US" sz="2400" dirty="0"/>
              <a:t>Frequently unbundled legal services include</a:t>
            </a:r>
            <a:r>
              <a:rPr lang="en-US" sz="2400" dirty="0" smtClean="0"/>
              <a:t>:</a:t>
            </a:r>
          </a:p>
          <a:p>
            <a:endParaRPr lang="en-US" sz="2400" dirty="0"/>
          </a:p>
          <a:p>
            <a:pPr marL="285750" indent="-285750">
              <a:buFont typeface="Arial" panose="020B0604020202020204" pitchFamily="34" charset="0"/>
              <a:buChar char="•"/>
            </a:pPr>
            <a:r>
              <a:rPr lang="en-US" dirty="0"/>
              <a:t>Advising on court procedures and courtroom behavior</a:t>
            </a:r>
          </a:p>
          <a:p>
            <a:pPr marL="285750" indent="-285750">
              <a:buFont typeface="Arial" panose="020B0604020202020204" pitchFamily="34" charset="0"/>
              <a:buChar char="•"/>
            </a:pPr>
            <a:r>
              <a:rPr lang="en-US" dirty="0"/>
              <a:t>Coaching on strategy or role playing</a:t>
            </a:r>
          </a:p>
          <a:p>
            <a:pPr marL="285750" indent="-285750">
              <a:buFont typeface="Arial" panose="020B0604020202020204" pitchFamily="34" charset="0"/>
              <a:buChar char="•"/>
            </a:pPr>
            <a:r>
              <a:rPr lang="en-US" dirty="0"/>
              <a:t>Collaborative lawyering</a:t>
            </a:r>
          </a:p>
          <a:p>
            <a:pPr marL="285750" indent="-285750">
              <a:buFont typeface="Arial" panose="020B0604020202020204" pitchFamily="34" charset="0"/>
              <a:buChar char="•"/>
            </a:pPr>
            <a:r>
              <a:rPr lang="en-US" dirty="0"/>
              <a:t>Conducting legal research</a:t>
            </a:r>
          </a:p>
          <a:p>
            <a:pPr marL="285750" indent="-285750">
              <a:buFont typeface="Arial" panose="020B0604020202020204" pitchFamily="34" charset="0"/>
              <a:buChar char="•"/>
            </a:pPr>
            <a:r>
              <a:rPr lang="en-US" dirty="0"/>
              <a:t>Document review</a:t>
            </a:r>
          </a:p>
          <a:p>
            <a:pPr marL="285750" indent="-285750">
              <a:buFont typeface="Arial" panose="020B0604020202020204" pitchFamily="34" charset="0"/>
              <a:buChar char="•"/>
            </a:pPr>
            <a:r>
              <a:rPr lang="en-US" dirty="0"/>
              <a:t>Drafting contracts and agreements</a:t>
            </a:r>
          </a:p>
          <a:p>
            <a:pPr marL="285750" indent="-285750">
              <a:buFont typeface="Arial" panose="020B0604020202020204" pitchFamily="34" charset="0"/>
              <a:buChar char="•"/>
            </a:pPr>
            <a:r>
              <a:rPr lang="en-US" dirty="0"/>
              <a:t>Drafting pleadings, briefs, declarations, or orders</a:t>
            </a:r>
          </a:p>
          <a:p>
            <a:pPr marL="285750" indent="-285750">
              <a:buFont typeface="Arial" panose="020B0604020202020204" pitchFamily="34" charset="0"/>
              <a:buChar char="•"/>
            </a:pPr>
            <a:r>
              <a:rPr lang="en-US" dirty="0"/>
              <a:t>Ghostwriting</a:t>
            </a:r>
          </a:p>
          <a:p>
            <a:pPr marL="285750" indent="-285750">
              <a:buFont typeface="Arial" panose="020B0604020202020204" pitchFamily="34" charset="0"/>
              <a:buChar char="•"/>
            </a:pPr>
            <a:r>
              <a:rPr lang="en-US" dirty="0"/>
              <a:t>Making limited appearances</a:t>
            </a:r>
          </a:p>
          <a:p>
            <a:pPr marL="285750" indent="-285750">
              <a:buFont typeface="Arial" panose="020B0604020202020204" pitchFamily="34" charset="0"/>
              <a:buChar char="•"/>
            </a:pPr>
            <a:r>
              <a:rPr lang="en-US" dirty="0"/>
              <a:t>Negotiating</a:t>
            </a:r>
          </a:p>
          <a:p>
            <a:pPr marL="285750" indent="-285750">
              <a:buFont typeface="Arial" panose="020B0604020202020204" pitchFamily="34" charset="0"/>
              <a:buChar char="•"/>
            </a:pPr>
            <a:r>
              <a:rPr lang="en-US" dirty="0"/>
              <a:t>Online dispute resolution</a:t>
            </a:r>
          </a:p>
          <a:p>
            <a:pPr marL="285750" indent="-285750">
              <a:buFont typeface="Arial" panose="020B0604020202020204" pitchFamily="34" charset="0"/>
              <a:buChar char="•"/>
            </a:pPr>
            <a:r>
              <a:rPr lang="en-US" dirty="0"/>
              <a:t>Organizing discovery materials</a:t>
            </a:r>
          </a:p>
          <a:p>
            <a:pPr marL="285750" indent="-285750">
              <a:buFont typeface="Arial" panose="020B0604020202020204" pitchFamily="34" charset="0"/>
              <a:buChar char="•"/>
            </a:pPr>
            <a:r>
              <a:rPr lang="en-US" dirty="0"/>
              <a:t>Preparing exhibits</a:t>
            </a:r>
          </a:p>
          <a:p>
            <a:pPr marL="285750" indent="-285750">
              <a:buFont typeface="Arial" panose="020B0604020202020204" pitchFamily="34" charset="0"/>
              <a:buChar char="•"/>
            </a:pPr>
            <a:r>
              <a:rPr lang="en-US" dirty="0"/>
              <a:t>Providing legal guidance or </a:t>
            </a:r>
            <a:r>
              <a:rPr lang="en-US" dirty="0" smtClean="0"/>
              <a:t>opinions</a:t>
            </a:r>
          </a:p>
          <a:p>
            <a:pPr marL="285750" indent="-285750">
              <a:buFont typeface="Arial" panose="020B0604020202020204" pitchFamily="34" charset="0"/>
              <a:buChar char="•"/>
            </a:pPr>
            <a:endParaRPr lang="en-US" dirty="0"/>
          </a:p>
          <a:p>
            <a:r>
              <a:rPr lang="en-US" sz="1100" dirty="0"/>
              <a:t>Source:  https://www.americanbar.org/publications/gp_solo/2012/september_october/law_a_la_carte_case_unbundling_legal_services.html</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46099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970318"/>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pPr>
              <a:buFont typeface="Arial" pitchFamily="34" charset="0"/>
              <a:buChar char="•"/>
            </a:pPr>
            <a:r>
              <a:rPr lang="en-US" sz="3600" dirty="0" smtClean="0">
                <a:solidFill>
                  <a:srgbClr val="666666"/>
                </a:solidFill>
              </a:rPr>
              <a:t> May 23, 2017:  Supreme Court issued order provisionally amending Article V “Rules of Professional Conduct” to permit certain limited scope-representation services.  </a:t>
            </a:r>
          </a:p>
          <a:p>
            <a:endParaRPr lang="en-US" sz="36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86815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632311"/>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Invites comments from others</a:t>
            </a:r>
            <a:r>
              <a:rPr lang="en-US" sz="2800" dirty="0" smtClean="0">
                <a:solidFill>
                  <a:srgbClr val="666666"/>
                </a:solidFill>
              </a:rPr>
              <a:t>:  Court adopts the limited scope-representation rules on a provisional basis “to encourage on-going assessment and commentary from interested persons.”  </a:t>
            </a:r>
          </a:p>
          <a:p>
            <a:endParaRPr lang="en-US" sz="28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Directs Chiefs to report</a:t>
            </a:r>
            <a:r>
              <a:rPr lang="en-US" sz="2800" dirty="0" smtClean="0">
                <a:solidFill>
                  <a:srgbClr val="666666"/>
                </a:solidFill>
              </a:rPr>
              <a:t>:  Court directs Chief Judges of the Superior, Family, District and Workers’ Compensation courts and the Traffic Tribunal to report on limited-scope representation in their respective courts by May 23, 2018.</a:t>
            </a:r>
          </a:p>
          <a:p>
            <a:endParaRPr lang="en-US" sz="36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51812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anim calcmode="lin" valueType="num">
                                      <p:cBhvr additive="base">
                                        <p:cTn id="7"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4" end="4"/>
                                            </p:txEl>
                                          </p:spTgt>
                                        </p:tgtEl>
                                        <p:attrNameLst>
                                          <p:attrName>style.visibility</p:attrName>
                                        </p:attrNameLst>
                                      </p:cBhvr>
                                      <p:to>
                                        <p:strVal val="visible"/>
                                      </p:to>
                                    </p:set>
                                    <p:anim calcmode="lin" valueType="num">
                                      <p:cBhvr additive="base">
                                        <p:cTn id="13" dur="10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216539"/>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Rule 1.2 Scope of Representation and Allocation of Authority Between Client and Lawyer.</a:t>
            </a:r>
          </a:p>
          <a:p>
            <a:endParaRPr lang="en-US" sz="2800" dirty="0" smtClean="0">
              <a:solidFill>
                <a:srgbClr val="666666"/>
              </a:solidFill>
            </a:endParaRPr>
          </a:p>
          <a:p>
            <a:pPr lvl="1"/>
            <a:r>
              <a:rPr lang="en-US" sz="2800" dirty="0" smtClean="0">
                <a:solidFill>
                  <a:srgbClr val="666666"/>
                </a:solidFill>
              </a:rPr>
              <a:t>(d) “A lawyer may limit the scope of the representation </a:t>
            </a:r>
            <a:r>
              <a:rPr lang="en-US" sz="2800" b="1" i="1" dirty="0" smtClean="0">
                <a:solidFill>
                  <a:srgbClr val="666666"/>
                </a:solidFill>
              </a:rPr>
              <a:t>if the limitation is reasonable under the circumstances</a:t>
            </a:r>
            <a:r>
              <a:rPr lang="en-US" sz="2800" dirty="0" smtClean="0">
                <a:solidFill>
                  <a:srgbClr val="666666"/>
                </a:solidFill>
              </a:rPr>
              <a:t> and </a:t>
            </a:r>
            <a:r>
              <a:rPr lang="en-US" sz="2800" b="1" i="1" dirty="0" smtClean="0">
                <a:solidFill>
                  <a:srgbClr val="666666"/>
                </a:solidFill>
              </a:rPr>
              <a:t>the client gives informed consent</a:t>
            </a:r>
            <a:r>
              <a:rPr lang="en-US" sz="2800" dirty="0" smtClean="0">
                <a:solidFill>
                  <a:srgbClr val="666666"/>
                </a:solidFill>
              </a:rPr>
              <a:t>.”</a:t>
            </a:r>
          </a:p>
          <a:p>
            <a:pPr lvl="1"/>
            <a:endParaRPr lang="en-US" sz="28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7280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anim calcmode="lin" valueType="num">
                                      <p:cBhvr additive="base">
                                        <p:cTn id="7"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xEl>
                                              <p:pRg st="4" end="4"/>
                                            </p:txEl>
                                          </p:spTgt>
                                        </p:tgtEl>
                                        <p:attrNameLst>
                                          <p:attrName>style.visibility</p:attrName>
                                        </p:attrNameLst>
                                      </p:cBhvr>
                                      <p:to>
                                        <p:strVal val="visible"/>
                                      </p:to>
                                    </p:set>
                                    <p:anim calcmode="lin" valueType="num">
                                      <p:cBhvr additive="base">
                                        <p:cTn id="11" dur="10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216539"/>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Must be documented in writing:</a:t>
            </a:r>
          </a:p>
          <a:p>
            <a:endParaRPr lang="en-US" sz="2800" dirty="0" smtClean="0">
              <a:solidFill>
                <a:srgbClr val="666666"/>
              </a:solidFill>
            </a:endParaRPr>
          </a:p>
          <a:p>
            <a:pPr lvl="1"/>
            <a:r>
              <a:rPr lang="en-US" sz="2800" dirty="0" smtClean="0">
                <a:solidFill>
                  <a:srgbClr val="666666"/>
                </a:solidFill>
              </a:rPr>
              <a:t>Rule 1.2 (d):</a:t>
            </a:r>
            <a:endParaRPr lang="en-US" sz="2800" dirty="0">
              <a:solidFill>
                <a:srgbClr val="666666"/>
              </a:solidFill>
            </a:endParaRPr>
          </a:p>
          <a:p>
            <a:pPr lvl="1"/>
            <a:r>
              <a:rPr lang="en-US" sz="2800" dirty="0" smtClean="0">
                <a:solidFill>
                  <a:srgbClr val="666666"/>
                </a:solidFill>
              </a:rPr>
              <a:t>“The client must provide knowing and informed consent as part of the </a:t>
            </a:r>
            <a:r>
              <a:rPr lang="en-US" sz="2800" b="1" i="1" dirty="0" smtClean="0">
                <a:solidFill>
                  <a:srgbClr val="666666"/>
                </a:solidFill>
              </a:rPr>
              <a:t>written limited scope representation engagement or retainer agreement</a:t>
            </a:r>
            <a:r>
              <a:rPr lang="en-US" sz="2800" dirty="0" smtClean="0">
                <a:solidFill>
                  <a:srgbClr val="666666"/>
                </a:solidFill>
              </a:rPr>
              <a:t>.”</a:t>
            </a:r>
          </a:p>
          <a:p>
            <a:pPr lvl="1"/>
            <a:endParaRPr lang="en-US" sz="28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166995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2492990"/>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r>
              <a:rPr lang="en-US" sz="2800" b="1" dirty="0" smtClean="0">
                <a:solidFill>
                  <a:srgbClr val="666666"/>
                </a:solidFill>
              </a:rPr>
              <a:t>Sample Limited Scope Representation Engagement Agreement attached as Exhibit B to Supreme Court’s May 23, 2017 Order</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186600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Autofit/>
          </a:bodyPr>
          <a:lstStyle/>
          <a:p>
            <a:r>
              <a:rPr lang="en-US" sz="4000" b="1" dirty="0" smtClean="0">
                <a:solidFill>
                  <a:srgbClr val="1A799A"/>
                </a:solidFill>
                <a:latin typeface="Open Sans"/>
              </a:rPr>
              <a:t>The 2016-2017 </a:t>
            </a:r>
            <a:br>
              <a:rPr lang="en-US" sz="4000" b="1" dirty="0" smtClean="0">
                <a:solidFill>
                  <a:srgbClr val="1A799A"/>
                </a:solidFill>
                <a:latin typeface="Open Sans"/>
              </a:rPr>
            </a:br>
            <a:r>
              <a:rPr lang="en-US" sz="4000" b="1" dirty="0" smtClean="0">
                <a:solidFill>
                  <a:srgbClr val="1A799A"/>
                </a:solidFill>
                <a:latin typeface="Open Sans"/>
              </a:rPr>
              <a:t>Rhode Island Supreme Court Term</a:t>
            </a:r>
            <a:endParaRPr lang="en-US" sz="4000" b="1" dirty="0">
              <a:solidFill>
                <a:srgbClr val="1A799A"/>
              </a:solidFill>
              <a:latin typeface="Open San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770537"/>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Attorney/Client relationship will exist:</a:t>
            </a:r>
          </a:p>
          <a:p>
            <a:endParaRPr lang="en-US" sz="2800" dirty="0" smtClean="0">
              <a:solidFill>
                <a:srgbClr val="666666"/>
              </a:solidFill>
            </a:endParaRPr>
          </a:p>
          <a:p>
            <a:pPr lvl="1"/>
            <a:r>
              <a:rPr lang="en-US" sz="2800" dirty="0" smtClean="0">
                <a:solidFill>
                  <a:srgbClr val="666666"/>
                </a:solidFill>
              </a:rPr>
              <a:t>Rule 1.2 (d):</a:t>
            </a:r>
            <a:endParaRPr lang="en-US" sz="2800" dirty="0">
              <a:solidFill>
                <a:srgbClr val="666666"/>
              </a:solidFill>
            </a:endParaRPr>
          </a:p>
          <a:p>
            <a:pPr lvl="1"/>
            <a:r>
              <a:rPr lang="en-US" sz="2800" dirty="0" smtClean="0">
                <a:solidFill>
                  <a:srgbClr val="666666"/>
                </a:solidFill>
              </a:rPr>
              <a:t>“Upon entering into a written limited scope representation engagement or retainer agreement, an attorney/client relationship arises between the client and lawyer.”</a:t>
            </a:r>
          </a:p>
          <a:p>
            <a:endParaRPr lang="en-US" sz="36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78502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509200"/>
          </a:xfrm>
          <a:prstGeom prst="rect">
            <a:avLst/>
          </a:prstGeom>
          <a:noFill/>
        </p:spPr>
        <p:txBody>
          <a:bodyPr wrap="square" rtlCol="0">
            <a:spAutoFit/>
          </a:bodyPr>
          <a:lstStyle/>
          <a:p>
            <a:endParaRPr lang="en-US" sz="3600" dirty="0" smtClean="0">
              <a:solidFill>
                <a:srgbClr val="666666"/>
              </a:solidFill>
            </a:endParaRPr>
          </a:p>
          <a:p>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Rule 1.2(d)(1):  Ghostwriters Can No Longer Be Ghosts</a:t>
            </a:r>
          </a:p>
          <a:p>
            <a:pPr>
              <a:buFont typeface="Arial" pitchFamily="34" charset="0"/>
              <a:buChar char="•"/>
            </a:pPr>
            <a:endParaRPr lang="en-US" sz="2800" b="1" dirty="0">
              <a:solidFill>
                <a:srgbClr val="666666"/>
              </a:solidFill>
            </a:endParaRPr>
          </a:p>
          <a:p>
            <a:pPr>
              <a:buFont typeface="Arial" pitchFamily="34" charset="0"/>
              <a:buChar char="•"/>
            </a:pPr>
            <a:r>
              <a:rPr lang="en-US" sz="2800" b="1" dirty="0" smtClean="0">
                <a:solidFill>
                  <a:srgbClr val="666666"/>
                </a:solidFill>
              </a:rPr>
              <a:t>  </a:t>
            </a:r>
            <a:r>
              <a:rPr lang="en-US" sz="2800" i="1" dirty="0" smtClean="0">
                <a:solidFill>
                  <a:srgbClr val="666666"/>
                </a:solidFill>
              </a:rPr>
              <a:t>For limited scope representation matters involving only the provision of drafting services, such as drafting a pleading, motion, or other written submission:</a:t>
            </a:r>
          </a:p>
          <a:p>
            <a:endParaRPr lang="en-US" sz="2800" dirty="0">
              <a:solidFill>
                <a:srgbClr val="666666"/>
              </a:solidFill>
            </a:endParaRPr>
          </a:p>
          <a:p>
            <a:pPr marL="854075" lvl="1" indent="-396875"/>
            <a:r>
              <a:rPr lang="en-US" sz="2800" b="1" i="1" dirty="0" smtClean="0">
                <a:solidFill>
                  <a:srgbClr val="666666"/>
                </a:solidFill>
              </a:rPr>
              <a:t>1.  Drafter must sign</a:t>
            </a:r>
            <a:r>
              <a:rPr lang="en-US" sz="2800" i="1" dirty="0" smtClean="0">
                <a:solidFill>
                  <a:srgbClr val="666666"/>
                </a:solidFill>
              </a:rPr>
              <a:t>:  The lawyer shall sign the document(s) and disclose thereon his or her identity and the nature and extent of the assistance that he or she is providing. </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45709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anim calcmode="lin" valueType="num">
                                      <p:cBhvr additive="base">
                                        <p:cTn id="7"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4" end="4"/>
                                            </p:txEl>
                                          </p:spTgt>
                                        </p:tgtEl>
                                        <p:attrNameLst>
                                          <p:attrName>style.visibility</p:attrName>
                                        </p:attrNameLst>
                                      </p:cBhvr>
                                      <p:to>
                                        <p:strVal val="visible"/>
                                      </p:to>
                                    </p:set>
                                    <p:anim calcmode="lin" valueType="num">
                                      <p:cBhvr additive="base">
                                        <p:cTn id="13" dur="10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4" end="4"/>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7">
                                            <p:txEl>
                                              <p:pRg st="6" end="6"/>
                                            </p:txEl>
                                          </p:spTgt>
                                        </p:tgtEl>
                                        <p:attrNameLst>
                                          <p:attrName>style.visibility</p:attrName>
                                        </p:attrNameLst>
                                      </p:cBhvr>
                                      <p:to>
                                        <p:strVal val="visible"/>
                                      </p:to>
                                    </p:set>
                                    <p:anim calcmode="lin" valueType="num">
                                      <p:cBhvr additive="base">
                                        <p:cTn id="17" dur="1000" fill="hold"/>
                                        <p:tgtEl>
                                          <p:spTgt spid="17">
                                            <p:txEl>
                                              <p:pRg st="6" end="6"/>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970318"/>
          </a:xfrm>
          <a:prstGeom prst="rect">
            <a:avLst/>
          </a:prstGeom>
          <a:noFill/>
        </p:spPr>
        <p:txBody>
          <a:bodyPr wrap="square" rtlCol="0">
            <a:spAutoFit/>
          </a:bodyPr>
          <a:lstStyle/>
          <a:p>
            <a:endParaRPr lang="en-US" sz="2800" dirty="0" smtClean="0">
              <a:solidFill>
                <a:srgbClr val="666666"/>
              </a:solidFill>
            </a:endParaRPr>
          </a:p>
          <a:p>
            <a:endParaRPr lang="en-US" sz="2800" dirty="0">
              <a:solidFill>
                <a:srgbClr val="666666"/>
              </a:solidFill>
            </a:endParaRPr>
          </a:p>
          <a:p>
            <a:pPr marL="971550" lvl="1" indent="-514350">
              <a:buAutoNum type="arabicPeriod" startAt="2"/>
            </a:pPr>
            <a:r>
              <a:rPr lang="en-US" sz="2800" b="1" i="1" dirty="0" smtClean="0">
                <a:solidFill>
                  <a:srgbClr val="666666"/>
                </a:solidFill>
              </a:rPr>
              <a:t>Drafter’s signature is not an entry of appearance</a:t>
            </a:r>
            <a:r>
              <a:rPr lang="en-US" sz="2800" i="1" dirty="0" smtClean="0">
                <a:solidFill>
                  <a:srgbClr val="666666"/>
                </a:solidFill>
              </a:rPr>
              <a:t>:  The lawyer shall indicate on the written document that his or her signature does not constitute an entry of appearance or otherwise mean that the lawyer represents the client in the matter beyond assisting in the preparation of the document.</a:t>
            </a:r>
          </a:p>
          <a:p>
            <a:pPr lvl="1"/>
            <a:endParaRPr lang="en-US" sz="2800" i="1" dirty="0" smtClean="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15348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970318"/>
          </a:xfrm>
          <a:prstGeom prst="rect">
            <a:avLst/>
          </a:prstGeom>
          <a:noFill/>
        </p:spPr>
        <p:txBody>
          <a:bodyPr wrap="square" rtlCol="0">
            <a:spAutoFit/>
          </a:bodyPr>
          <a:lstStyle/>
          <a:p>
            <a:endParaRPr lang="en-US" sz="2800" dirty="0">
              <a:solidFill>
                <a:srgbClr val="666666"/>
              </a:solidFill>
            </a:endParaRPr>
          </a:p>
          <a:p>
            <a:pPr marL="854075" lvl="1" indent="-396875"/>
            <a:endParaRPr lang="en-US" sz="2800" b="1" i="1" dirty="0" smtClean="0">
              <a:solidFill>
                <a:srgbClr val="666666"/>
              </a:solidFill>
            </a:endParaRPr>
          </a:p>
          <a:p>
            <a:pPr marL="854075" lvl="1" indent="-396875"/>
            <a:r>
              <a:rPr lang="en-US" sz="2800" b="1" i="1" dirty="0" smtClean="0">
                <a:solidFill>
                  <a:srgbClr val="666666"/>
                </a:solidFill>
              </a:rPr>
              <a:t>3.  Attorney/Client relationship will terminate automatically</a:t>
            </a:r>
            <a:r>
              <a:rPr lang="en-US" sz="2800" i="1" dirty="0" smtClean="0">
                <a:solidFill>
                  <a:srgbClr val="666666"/>
                </a:solidFill>
              </a:rPr>
              <a:t>:  </a:t>
            </a:r>
            <a:r>
              <a:rPr lang="en-US" sz="2800" dirty="0" smtClean="0">
                <a:solidFill>
                  <a:srgbClr val="666666"/>
                </a:solidFill>
              </a:rPr>
              <a:t>The attorney/client relationship between the client and the lawyer engaged to provide limited scope drafting services shall terminate in accordance with Rule 1.16(d) upon the filing of all documents(s) the lawyer was engaged to draft.</a:t>
            </a:r>
            <a:endParaRPr lang="en-US" sz="2800" i="1" dirty="0" smtClean="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11298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386090"/>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Rule 1.2(d)(2):  Limited Appearances Necessary if Work Involves Court Proceeding and is More Than Drafting</a:t>
            </a:r>
          </a:p>
          <a:p>
            <a:pPr>
              <a:buFont typeface="Arial" pitchFamily="34" charset="0"/>
              <a:buChar char="•"/>
            </a:pPr>
            <a:endParaRPr lang="en-US" sz="2800" b="1" dirty="0">
              <a:solidFill>
                <a:srgbClr val="666666"/>
              </a:solidFill>
            </a:endParaRPr>
          </a:p>
          <a:p>
            <a:pPr>
              <a:buFont typeface="Arial" pitchFamily="34" charset="0"/>
              <a:buChar char="•"/>
            </a:pPr>
            <a:r>
              <a:rPr lang="en-US" sz="2800" b="1" dirty="0" smtClean="0">
                <a:solidFill>
                  <a:srgbClr val="666666"/>
                </a:solidFill>
              </a:rPr>
              <a:t>  </a:t>
            </a:r>
            <a:r>
              <a:rPr lang="en-US" sz="2800" i="1" dirty="0" smtClean="0">
                <a:solidFill>
                  <a:srgbClr val="666666"/>
                </a:solidFill>
              </a:rPr>
              <a:t>For limited scope representation matters involving court proceedings in connection with, in addition to, or independent of the provision of drafting services:</a:t>
            </a:r>
          </a:p>
          <a:p>
            <a:endParaRPr lang="en-US" sz="2800" dirty="0">
              <a:solidFill>
                <a:srgbClr val="666666"/>
              </a:solidFill>
            </a:endParaRPr>
          </a:p>
          <a:p>
            <a:pPr marL="854075" lvl="1" indent="-396875"/>
            <a:r>
              <a:rPr lang="en-US" sz="2800" b="1" i="1" dirty="0" smtClean="0">
                <a:solidFill>
                  <a:srgbClr val="666666"/>
                </a:solidFill>
              </a:rPr>
              <a:t>1.  Lawyer Must File Entry of Limited Appearance</a:t>
            </a:r>
            <a:r>
              <a:rPr lang="en-US" sz="2800" i="1" dirty="0" smtClean="0">
                <a:solidFill>
                  <a:srgbClr val="666666"/>
                </a:solidFill>
              </a:rPr>
              <a:t>: </a:t>
            </a:r>
            <a:r>
              <a:rPr lang="en-US" sz="2800" dirty="0" smtClean="0">
                <a:solidFill>
                  <a:srgbClr val="666666"/>
                </a:solidFill>
              </a:rPr>
              <a:t> The lawyer shall make a limited appearance on behalf of the otherwise unrepresented client by filing an Entry of Limited Appearance.  </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04409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anim calcmode="lin" valueType="num">
                                      <p:cBhvr additive="base">
                                        <p:cTn id="13"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anim calcmode="lin" valueType="num">
                                      <p:cBhvr additive="base">
                                        <p:cTn id="17" dur="10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6309420"/>
          </a:xfrm>
          <a:prstGeom prst="rect">
            <a:avLst/>
          </a:prstGeom>
          <a:noFill/>
        </p:spPr>
        <p:txBody>
          <a:bodyPr wrap="square" rtlCol="0">
            <a:spAutoFit/>
          </a:bodyPr>
          <a:lstStyle/>
          <a:p>
            <a:endParaRPr lang="en-US" sz="3600" dirty="0" smtClean="0">
              <a:solidFill>
                <a:srgbClr val="666666"/>
              </a:solidFill>
            </a:endParaRPr>
          </a:p>
          <a:p>
            <a:pPr marL="971550" lvl="1" indent="-514350">
              <a:spcAft>
                <a:spcPts val="2400"/>
              </a:spcAft>
              <a:buAutoNum type="arabicPeriod" startAt="2"/>
            </a:pPr>
            <a:r>
              <a:rPr lang="en-US" sz="2800" b="1" i="1" dirty="0" smtClean="0">
                <a:solidFill>
                  <a:srgbClr val="666666"/>
                </a:solidFill>
              </a:rPr>
              <a:t>Client Must File Pro Se Appearance</a:t>
            </a:r>
            <a:r>
              <a:rPr lang="en-US" sz="2800" i="1" dirty="0" smtClean="0">
                <a:solidFill>
                  <a:srgbClr val="666666"/>
                </a:solidFill>
              </a:rPr>
              <a:t>:  </a:t>
            </a:r>
            <a:r>
              <a:rPr lang="en-US" sz="2800" dirty="0" smtClean="0">
                <a:solidFill>
                  <a:srgbClr val="666666"/>
                </a:solidFill>
              </a:rPr>
              <a:t>The client must file a pro se appearance before the lawyer files an Entry of Limited Appearance.</a:t>
            </a:r>
          </a:p>
          <a:p>
            <a:pPr marL="971550" lvl="1" indent="-514350">
              <a:spcAft>
                <a:spcPts val="2400"/>
              </a:spcAft>
              <a:buAutoNum type="arabicPeriod" startAt="2"/>
            </a:pPr>
            <a:r>
              <a:rPr lang="en-US" sz="2800" b="1" i="1" dirty="0" smtClean="0">
                <a:solidFill>
                  <a:srgbClr val="666666"/>
                </a:solidFill>
              </a:rPr>
              <a:t>Contents of Limited Entry of Appearance</a:t>
            </a:r>
            <a:r>
              <a:rPr lang="en-US" sz="2800" dirty="0" smtClean="0">
                <a:solidFill>
                  <a:srgbClr val="666666"/>
                </a:solidFill>
              </a:rPr>
              <a:t>:  Must state precisely the court event to which the limited appearance pertains.  </a:t>
            </a:r>
          </a:p>
          <a:p>
            <a:pPr marL="971550" lvl="1" indent="-514350">
              <a:spcAft>
                <a:spcPts val="2400"/>
              </a:spcAft>
              <a:buAutoNum type="arabicPeriod" startAt="2"/>
            </a:pPr>
            <a:r>
              <a:rPr lang="en-US" sz="2800" b="1" i="1" dirty="0" smtClean="0">
                <a:solidFill>
                  <a:srgbClr val="666666"/>
                </a:solidFill>
              </a:rPr>
              <a:t>Limited to One Court Event</a:t>
            </a:r>
            <a:r>
              <a:rPr lang="en-US" sz="2800" dirty="0" smtClean="0">
                <a:solidFill>
                  <a:srgbClr val="666666"/>
                </a:solidFill>
              </a:rPr>
              <a:t>:  A lawyer may not file an Entry of Limited Appearance for more than one court event in a civil case without leave of court and written consent from the client.</a:t>
            </a:r>
          </a:p>
          <a:p>
            <a:pPr marL="971550" lvl="1" indent="-514350">
              <a:buAutoNum type="arabicPeriod" startAt="2"/>
            </a:pPr>
            <a:endParaRPr lang="en-US" sz="2800" dirty="0" smtClean="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77084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 calcmode="lin" valueType="num">
                                      <p:cBhvr additive="base">
                                        <p:cTn id="11"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anim calcmode="lin" valueType="num">
                                      <p:cBhvr additive="base">
                                        <p:cTn id="15"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708981"/>
          </a:xfrm>
          <a:prstGeom prst="rect">
            <a:avLst/>
          </a:prstGeom>
          <a:noFill/>
        </p:spPr>
        <p:txBody>
          <a:bodyPr wrap="square" rtlCol="0">
            <a:spAutoFit/>
          </a:bodyPr>
          <a:lstStyle/>
          <a:p>
            <a:endParaRPr lang="en-US" sz="3600" dirty="0" smtClean="0">
              <a:solidFill>
                <a:srgbClr val="666666"/>
              </a:solidFill>
            </a:endParaRPr>
          </a:p>
          <a:p>
            <a:pPr marL="971550" lvl="1" indent="-514350">
              <a:spcAft>
                <a:spcPts val="2400"/>
              </a:spcAft>
              <a:buAutoNum type="arabicPeriod" startAt="5"/>
            </a:pPr>
            <a:r>
              <a:rPr lang="en-US" sz="2800" b="1" i="1" dirty="0" smtClean="0">
                <a:solidFill>
                  <a:srgbClr val="666666"/>
                </a:solidFill>
              </a:rPr>
              <a:t>Entry of Limited Appearance Not Permitted for Evidentiary Objections</a:t>
            </a:r>
            <a:r>
              <a:rPr lang="en-US" sz="2800" dirty="0" smtClean="0">
                <a:solidFill>
                  <a:srgbClr val="666666"/>
                </a:solidFill>
              </a:rPr>
              <a:t>:  A lawyer may not enter a limited appearance for the sole purpose of making evidentiary objections.  </a:t>
            </a:r>
          </a:p>
          <a:p>
            <a:pPr marL="971550" lvl="1" indent="-514350">
              <a:spcAft>
                <a:spcPts val="2400"/>
              </a:spcAft>
              <a:buAutoNum type="arabicPeriod" startAt="5"/>
            </a:pPr>
            <a:r>
              <a:rPr lang="en-US" sz="2800" b="1" i="1" dirty="0" smtClean="0">
                <a:solidFill>
                  <a:srgbClr val="666666"/>
                </a:solidFill>
              </a:rPr>
              <a:t>Lawyer and Pro Se Cannot Both Argue</a:t>
            </a:r>
            <a:r>
              <a:rPr lang="en-US" sz="2800" dirty="0" smtClean="0">
                <a:solidFill>
                  <a:srgbClr val="666666"/>
                </a:solidFill>
              </a:rPr>
              <a:t>:  A limited appearance shall not allow both a lawyer and a litigant to argue at the same court event.</a:t>
            </a:r>
          </a:p>
          <a:p>
            <a:pPr marL="971550" lvl="1" indent="-514350">
              <a:buAutoNum type="arabicPeriod" startAt="2"/>
            </a:pPr>
            <a:endParaRPr lang="en-US" sz="2800" dirty="0" smtClean="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49238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 calcmode="lin" valueType="num">
                                      <p:cBhvr additive="base">
                                        <p:cTn id="11"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206210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r>
              <a:rPr lang="en-US" sz="2800" b="1" dirty="0" smtClean="0">
                <a:solidFill>
                  <a:srgbClr val="666666"/>
                </a:solidFill>
              </a:rPr>
              <a:t>Sample Entry of Limited Appearance attached as Exhibit B to Supreme Court’s May 23, 2017 Order</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96835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016758"/>
          </a:xfrm>
          <a:prstGeom prst="rect">
            <a:avLst/>
          </a:prstGeom>
          <a:noFill/>
        </p:spPr>
        <p:txBody>
          <a:bodyPr wrap="square" rtlCol="0">
            <a:spAutoFit/>
          </a:bodyPr>
          <a:lstStyle/>
          <a:p>
            <a:pPr lvl="1">
              <a:spcAft>
                <a:spcPts val="2400"/>
              </a:spcAft>
            </a:pPr>
            <a:endParaRPr lang="en-US" sz="3600" dirty="0" smtClean="0">
              <a:solidFill>
                <a:srgbClr val="666666"/>
              </a:solidFill>
            </a:endParaRPr>
          </a:p>
          <a:p>
            <a:pPr marL="971550" lvl="1" indent="-514350">
              <a:spcAft>
                <a:spcPts val="2400"/>
              </a:spcAft>
              <a:buAutoNum type="arabicPeriod" startAt="7"/>
            </a:pPr>
            <a:r>
              <a:rPr lang="en-US" sz="2800" b="1" i="1" dirty="0" smtClean="0">
                <a:solidFill>
                  <a:srgbClr val="666666"/>
                </a:solidFill>
              </a:rPr>
              <a:t>Rule 1.2(d)(3):  </a:t>
            </a:r>
          </a:p>
          <a:p>
            <a:pPr marL="914400" lvl="1">
              <a:spcAft>
                <a:spcPts val="2400"/>
              </a:spcAft>
            </a:pPr>
            <a:r>
              <a:rPr lang="en-US" sz="2800" b="1" i="1" dirty="0" smtClean="0">
                <a:solidFill>
                  <a:srgbClr val="666666"/>
                </a:solidFill>
              </a:rPr>
              <a:t>Termination of Limited Scope Representation</a:t>
            </a:r>
            <a:r>
              <a:rPr lang="en-US" sz="2800" dirty="0">
                <a:solidFill>
                  <a:srgbClr val="666666"/>
                </a:solidFill>
              </a:rPr>
              <a:t> </a:t>
            </a:r>
            <a:r>
              <a:rPr lang="en-US" sz="2800" b="1" i="1" dirty="0" smtClean="0">
                <a:solidFill>
                  <a:srgbClr val="666666"/>
                </a:solidFill>
              </a:rPr>
              <a:t>when</a:t>
            </a:r>
            <a:r>
              <a:rPr lang="en-US" sz="2800" dirty="0" smtClean="0">
                <a:solidFill>
                  <a:srgbClr val="666666"/>
                </a:solidFill>
              </a:rPr>
              <a:t> </a:t>
            </a:r>
            <a:r>
              <a:rPr lang="en-US" sz="2800" b="1" i="1" dirty="0" smtClean="0">
                <a:solidFill>
                  <a:srgbClr val="666666"/>
                </a:solidFill>
              </a:rPr>
              <a:t>the purpose of for which the limited scope appearance was made has been accomplished</a:t>
            </a:r>
            <a:r>
              <a:rPr lang="en-US" sz="2800" dirty="0" smtClean="0">
                <a:solidFill>
                  <a:srgbClr val="666666"/>
                </a:solidFill>
              </a:rPr>
              <a:t>:  The lawyer shall withdraw by filing a Notice of Withdrawal of Limited Appearance with the Court and with written notice to the client.  </a:t>
            </a:r>
          </a:p>
          <a:p>
            <a:pPr marL="1371600" lvl="2" indent="-457200">
              <a:spcAft>
                <a:spcPts val="2400"/>
              </a:spcAft>
              <a:buFont typeface="Arial" panose="020B0604020202020204" pitchFamily="34" charset="0"/>
              <a:buChar char="•"/>
            </a:pPr>
            <a:r>
              <a:rPr lang="en-US" sz="2800" dirty="0" smtClean="0">
                <a:solidFill>
                  <a:srgbClr val="666666"/>
                </a:solidFill>
              </a:rPr>
              <a:t>No motion to withdraw is required.</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145902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201424"/>
          </a:xfrm>
          <a:prstGeom prst="rect">
            <a:avLst/>
          </a:prstGeom>
          <a:noFill/>
        </p:spPr>
        <p:txBody>
          <a:bodyPr wrap="square" rtlCol="0">
            <a:spAutoFit/>
          </a:bodyPr>
          <a:lstStyle/>
          <a:p>
            <a:pPr lvl="1">
              <a:spcAft>
                <a:spcPts val="2400"/>
              </a:spcAft>
            </a:pPr>
            <a:endParaRPr lang="en-US" sz="2800" dirty="0" smtClean="0">
              <a:solidFill>
                <a:srgbClr val="666666"/>
              </a:solidFill>
            </a:endParaRPr>
          </a:p>
          <a:p>
            <a:pPr marL="1828800" lvl="1" indent="-346075">
              <a:spcAft>
                <a:spcPts val="2400"/>
              </a:spcAft>
              <a:buFont typeface="Arial" panose="020B0604020202020204" pitchFamily="34" charset="0"/>
              <a:buChar char="•"/>
            </a:pPr>
            <a:r>
              <a:rPr lang="en-US" sz="2800" dirty="0" smtClean="0">
                <a:solidFill>
                  <a:srgbClr val="666666"/>
                </a:solidFill>
              </a:rPr>
              <a:t>Notice </a:t>
            </a:r>
            <a:r>
              <a:rPr lang="en-US" sz="2800" dirty="0">
                <a:solidFill>
                  <a:srgbClr val="666666"/>
                </a:solidFill>
              </a:rPr>
              <a:t>of Withdrawal must certify that the purpose for which the appearance was entered has been accomplished and that written notice has been given to the client.  </a:t>
            </a:r>
            <a:endParaRPr lang="en-US" sz="2800" dirty="0" smtClean="0">
              <a:solidFill>
                <a:srgbClr val="666666"/>
              </a:solidFill>
            </a:endParaRPr>
          </a:p>
          <a:p>
            <a:pPr marL="1828800" lvl="1" indent="-346075">
              <a:spcAft>
                <a:spcPts val="2400"/>
              </a:spcAft>
              <a:buFont typeface="Arial" panose="020B0604020202020204" pitchFamily="34" charset="0"/>
              <a:buChar char="•"/>
            </a:pPr>
            <a:r>
              <a:rPr lang="en-US" sz="2800" dirty="0" smtClean="0">
                <a:solidFill>
                  <a:srgbClr val="666666"/>
                </a:solidFill>
              </a:rPr>
              <a:t>Notice of Withdrawal must include the client’s name, address and telephone number. </a:t>
            </a:r>
          </a:p>
          <a:p>
            <a:pPr marL="1828800" lvl="1" indent="-346075">
              <a:spcAft>
                <a:spcPts val="2400"/>
              </a:spcAft>
              <a:buFont typeface="Arial" panose="020B0604020202020204" pitchFamily="34" charset="0"/>
              <a:buChar char="•"/>
            </a:pPr>
            <a:r>
              <a:rPr lang="en-US" sz="2800" i="1" dirty="0" smtClean="0">
                <a:solidFill>
                  <a:srgbClr val="666666"/>
                </a:solidFill>
              </a:rPr>
              <a:t>See also </a:t>
            </a:r>
            <a:r>
              <a:rPr lang="en-US" sz="2800" dirty="0" smtClean="0">
                <a:solidFill>
                  <a:srgbClr val="666666"/>
                </a:solidFill>
              </a:rPr>
              <a:t>Comment 4 to Rule 1.16.</a:t>
            </a:r>
            <a:endParaRPr lang="en-US" sz="2800" dirty="0">
              <a:solidFill>
                <a:srgbClr val="666666"/>
              </a:solidFill>
            </a:endParaRPr>
          </a:p>
          <a:p>
            <a:pPr marL="1482725" lvl="1">
              <a:spcAft>
                <a:spcPts val="2400"/>
              </a:spcAft>
              <a:buFont typeface="Arial" panose="020B0604020202020204" pitchFamily="34" charset="0"/>
              <a:buChar char="•"/>
            </a:pPr>
            <a:endParaRPr lang="en-US" sz="2800" dirty="0" smtClean="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02258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 calcmode="lin" valueType="num">
                                      <p:cBhvr additive="base">
                                        <p:cTn id="11" dur="10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anim calcmode="lin" valueType="num">
                                      <p:cBhvr additive="base">
                                        <p:cTn id="15"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Autofit/>
          </a:bodyPr>
          <a:lstStyle/>
          <a:p>
            <a:r>
              <a:rPr lang="en-US" sz="4000" b="1" dirty="0" smtClean="0">
                <a:solidFill>
                  <a:srgbClr val="1A799A"/>
                </a:solidFill>
                <a:latin typeface="Open Sans"/>
              </a:rPr>
              <a:t>The 2016-2017 </a:t>
            </a:r>
            <a:br>
              <a:rPr lang="en-US" sz="4000" b="1" dirty="0" smtClean="0">
                <a:solidFill>
                  <a:srgbClr val="1A799A"/>
                </a:solidFill>
                <a:latin typeface="Open Sans"/>
              </a:rPr>
            </a:br>
            <a:r>
              <a:rPr lang="en-US" sz="4000" b="1" dirty="0" smtClean="0">
                <a:solidFill>
                  <a:srgbClr val="1A799A"/>
                </a:solidFill>
                <a:latin typeface="Open Sans"/>
              </a:rPr>
              <a:t>Supreme Court Term</a:t>
            </a:r>
            <a:endParaRPr lang="en-US" sz="4000" b="1" dirty="0">
              <a:solidFill>
                <a:srgbClr val="1A799A"/>
              </a:solidFill>
              <a:latin typeface="Open Sans"/>
            </a:endParaRPr>
          </a:p>
        </p:txBody>
      </p:sp>
      <p:sp>
        <p:nvSpPr>
          <p:cNvPr id="17" name="TextBox 16"/>
          <p:cNvSpPr txBox="1"/>
          <p:nvPr/>
        </p:nvSpPr>
        <p:spPr>
          <a:xfrm>
            <a:off x="533400" y="2438400"/>
            <a:ext cx="8077200" cy="4524315"/>
          </a:xfrm>
          <a:prstGeom prst="rect">
            <a:avLst/>
          </a:prstGeom>
          <a:noFill/>
        </p:spPr>
        <p:txBody>
          <a:bodyPr wrap="square" rtlCol="0">
            <a:spAutoFit/>
          </a:bodyPr>
          <a:lstStyle/>
          <a:p>
            <a:r>
              <a:rPr lang="en-US" sz="3600" dirty="0" smtClean="0">
                <a:solidFill>
                  <a:schemeClr val="bg1">
                    <a:lumMod val="50000"/>
                  </a:schemeClr>
                </a:solidFill>
              </a:rPr>
              <a:t>56 civil decisions (10 fewer than last term)</a:t>
            </a:r>
          </a:p>
          <a:p>
            <a:endParaRPr lang="en-US" sz="3600" dirty="0" smtClean="0">
              <a:solidFill>
                <a:schemeClr val="bg1">
                  <a:lumMod val="50000"/>
                </a:schemeClr>
              </a:solidFill>
            </a:endParaRPr>
          </a:p>
          <a:p>
            <a:r>
              <a:rPr lang="en-US" sz="3600" dirty="0" smtClean="0">
                <a:solidFill>
                  <a:schemeClr val="bg1">
                    <a:lumMod val="50000"/>
                  </a:schemeClr>
                </a:solidFill>
              </a:rPr>
              <a:t>5 civil orders (28 fewer than last term)</a:t>
            </a:r>
          </a:p>
          <a:p>
            <a:endParaRPr lang="en-US" sz="3600" dirty="0" smtClean="0">
              <a:solidFill>
                <a:schemeClr val="bg1">
                  <a:lumMod val="50000"/>
                </a:schemeClr>
              </a:solidFill>
            </a:endParaRPr>
          </a:p>
          <a:p>
            <a:r>
              <a:rPr lang="en-US" sz="3600" dirty="0" smtClean="0">
                <a:solidFill>
                  <a:schemeClr val="bg1">
                    <a:lumMod val="50000"/>
                  </a:schemeClr>
                </a:solidFill>
              </a:rPr>
              <a:t>11 concurrences/dissents in civil matters</a:t>
            </a:r>
            <a:endParaRPr lang="en-US" sz="3200" dirty="0" smtClean="0">
              <a:solidFill>
                <a:schemeClr val="bg1">
                  <a:lumMod val="50000"/>
                </a:schemeClr>
              </a:solidFill>
            </a:endParaRPr>
          </a:p>
          <a:p>
            <a:endParaRPr lang="en-US" sz="3600" dirty="0" smtClean="0">
              <a:solidFill>
                <a:schemeClr val="bg1">
                  <a:lumMod val="50000"/>
                </a:schemeClr>
              </a:solidFill>
            </a:endParaRPr>
          </a:p>
          <a:p>
            <a:r>
              <a:rPr lang="en-US" sz="3600" dirty="0" smtClean="0">
                <a:solidFill>
                  <a:schemeClr val="bg1">
                    <a:lumMod val="50000"/>
                  </a:schemeClr>
                </a:solidFill>
              </a:rPr>
              <a:t>7 attorney discipline matters (6 fewer)</a:t>
            </a:r>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20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20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4" end="4"/>
                                            </p:txEl>
                                          </p:spTgt>
                                        </p:tgtEl>
                                        <p:attrNameLst>
                                          <p:attrName>style.visibility</p:attrName>
                                        </p:attrNameLst>
                                      </p:cBhvr>
                                      <p:to>
                                        <p:strVal val="visible"/>
                                      </p:to>
                                    </p:set>
                                    <p:animEffect transition="in" filter="fade">
                                      <p:cBhvr>
                                        <p:cTn id="17" dur="2000"/>
                                        <p:tgtEl>
                                          <p:spTgt spid="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xEl>
                                              <p:pRg st="6" end="6"/>
                                            </p:txEl>
                                          </p:spTgt>
                                        </p:tgtEl>
                                        <p:attrNameLst>
                                          <p:attrName>style.visibility</p:attrName>
                                        </p:attrNameLst>
                                      </p:cBhvr>
                                      <p:to>
                                        <p:strVal val="visible"/>
                                      </p:to>
                                    </p:set>
                                    <p:animEffect transition="in" filter="fade">
                                      <p:cBhvr>
                                        <p:cTn id="22" dur="2000"/>
                                        <p:tgtEl>
                                          <p:spTgt spid="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847207"/>
          </a:xfrm>
          <a:prstGeom prst="rect">
            <a:avLst/>
          </a:prstGeom>
          <a:noFill/>
        </p:spPr>
        <p:txBody>
          <a:bodyPr wrap="square" rtlCol="0">
            <a:spAutoFit/>
          </a:bodyPr>
          <a:lstStyle/>
          <a:p>
            <a:pPr lvl="1">
              <a:spcAft>
                <a:spcPts val="2400"/>
              </a:spcAft>
            </a:pPr>
            <a:endParaRPr lang="en-US" sz="3600" dirty="0">
              <a:solidFill>
                <a:srgbClr val="666666"/>
              </a:solidFill>
            </a:endParaRPr>
          </a:p>
          <a:p>
            <a:pPr marL="914400" lvl="1" indent="-457200">
              <a:spcAft>
                <a:spcPts val="2400"/>
              </a:spcAft>
            </a:pPr>
            <a:r>
              <a:rPr lang="en-US" sz="2800" b="1" i="1" dirty="0" smtClean="0">
                <a:solidFill>
                  <a:srgbClr val="666666"/>
                </a:solidFill>
              </a:rPr>
              <a:t>8. </a:t>
            </a:r>
            <a:r>
              <a:rPr lang="en-US" sz="2800" b="1" i="1" dirty="0">
                <a:solidFill>
                  <a:srgbClr val="666666"/>
                </a:solidFill>
              </a:rPr>
              <a:t>Rule 1.2(d)(3):  </a:t>
            </a:r>
          </a:p>
          <a:p>
            <a:pPr marL="914400" lvl="1" indent="-457200">
              <a:spcAft>
                <a:spcPts val="2400"/>
              </a:spcAft>
            </a:pPr>
            <a:r>
              <a:rPr lang="en-US" sz="2800" b="1" i="1" dirty="0" smtClean="0">
                <a:solidFill>
                  <a:srgbClr val="666666"/>
                </a:solidFill>
              </a:rPr>
              <a:t>	Termination of Limited Scope Representation</a:t>
            </a:r>
            <a:r>
              <a:rPr lang="en-US" sz="2800" dirty="0">
                <a:solidFill>
                  <a:srgbClr val="666666"/>
                </a:solidFill>
              </a:rPr>
              <a:t> </a:t>
            </a:r>
            <a:r>
              <a:rPr lang="en-US" sz="2800" b="1" i="1" dirty="0" smtClean="0">
                <a:solidFill>
                  <a:srgbClr val="666666"/>
                </a:solidFill>
              </a:rPr>
              <a:t>when</a:t>
            </a:r>
            <a:r>
              <a:rPr lang="en-US" sz="2800" dirty="0" smtClean="0">
                <a:solidFill>
                  <a:srgbClr val="666666"/>
                </a:solidFill>
              </a:rPr>
              <a:t> </a:t>
            </a:r>
            <a:r>
              <a:rPr lang="en-US" sz="2800" b="1" i="1" dirty="0" smtClean="0">
                <a:solidFill>
                  <a:srgbClr val="666666"/>
                </a:solidFill>
              </a:rPr>
              <a:t>the purpose of for which the limited scope appearance was made has not yet been accomplished</a:t>
            </a:r>
            <a:r>
              <a:rPr lang="en-US" sz="2800" dirty="0" smtClean="0">
                <a:solidFill>
                  <a:srgbClr val="666666"/>
                </a:solidFill>
              </a:rPr>
              <a:t>:  The lawyer must file a motion to withdraw with notice to the client.  </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313455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206210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endParaRPr lang="en-US" sz="3600" dirty="0" smtClean="0">
              <a:solidFill>
                <a:srgbClr val="666666"/>
              </a:solidFill>
            </a:endParaRPr>
          </a:p>
          <a:p>
            <a:r>
              <a:rPr lang="en-US" sz="2800" b="1" dirty="0" smtClean="0">
                <a:solidFill>
                  <a:srgbClr val="666666"/>
                </a:solidFill>
              </a:rPr>
              <a:t>Sample Withdrawal of Limited Appearance attached as Exhibit B to Supreme Court’s May 23, 2017 Order</a:t>
            </a: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29113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95520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Rule 4.2:  Communications With Persons Represented by Counsel</a:t>
            </a:r>
          </a:p>
          <a:p>
            <a:pPr>
              <a:buFont typeface="Arial" pitchFamily="34" charset="0"/>
              <a:buChar char="•"/>
            </a:pPr>
            <a:endParaRPr lang="en-US" sz="2800" b="1" dirty="0">
              <a:solidFill>
                <a:srgbClr val="666666"/>
              </a:solidFill>
            </a:endParaRPr>
          </a:p>
          <a:p>
            <a:pPr marL="514350" indent="-514350">
              <a:buFont typeface="+mj-lt"/>
              <a:buAutoNum type="arabicPeriod"/>
            </a:pPr>
            <a:r>
              <a:rPr lang="en-US" sz="2800" b="1" i="1" dirty="0" smtClean="0">
                <a:solidFill>
                  <a:srgbClr val="666666"/>
                </a:solidFill>
              </a:rPr>
              <a:t>Pro se is treated as represented only for event for which Entry of Limited Appearance has been filed</a:t>
            </a:r>
            <a:r>
              <a:rPr lang="en-US" sz="2800" dirty="0" smtClean="0">
                <a:solidFill>
                  <a:srgbClr val="666666"/>
                </a:solidFill>
              </a:rPr>
              <a:t>:  An otherwise unrepresented person for whom an Entry of Limited Appearance has been filed pursuant to Rule 1.2 is considered to be unrepresented for purposes of this Rule as to any matter other than the subject matter of the limited appearance.  </a:t>
            </a:r>
            <a:endParaRPr lang="en-US" sz="28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21361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anim calcmode="lin" valueType="num">
                                      <p:cBhvr additive="base">
                                        <p:cTn id="13"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386090"/>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2800" dirty="0" smtClean="0">
                <a:solidFill>
                  <a:srgbClr val="666666"/>
                </a:solidFill>
              </a:rPr>
              <a:t> </a:t>
            </a:r>
            <a:r>
              <a:rPr lang="en-US" sz="2800" b="1" dirty="0" smtClean="0">
                <a:solidFill>
                  <a:srgbClr val="666666"/>
                </a:solidFill>
              </a:rPr>
              <a:t>Rule 4.2:  Communications With Persons Represented by Counsel</a:t>
            </a:r>
          </a:p>
          <a:p>
            <a:pPr>
              <a:buFont typeface="Arial" pitchFamily="34" charset="0"/>
              <a:buChar char="•"/>
            </a:pPr>
            <a:endParaRPr lang="en-US" sz="2800" b="1" dirty="0">
              <a:solidFill>
                <a:srgbClr val="666666"/>
              </a:solidFill>
            </a:endParaRPr>
          </a:p>
          <a:p>
            <a:pPr marL="457200" indent="-457200"/>
            <a:r>
              <a:rPr lang="en-US" sz="2800" b="1" i="1" dirty="0" smtClean="0">
                <a:solidFill>
                  <a:srgbClr val="666666"/>
                </a:solidFill>
              </a:rPr>
              <a:t>2.  No Communications with Pro Se on Event which Entry of Limited Appearance has been filed</a:t>
            </a:r>
            <a:r>
              <a:rPr lang="en-US" sz="2800" dirty="0" smtClean="0">
                <a:solidFill>
                  <a:srgbClr val="666666"/>
                </a:solidFill>
              </a:rPr>
              <a:t>:  When an Entry of Limited Appearance has been filed and served on the opposing lawyer, or the opposing lawyer is otherwise notified that an Entry of Limited Appearance has been or will be filed, that lawyer may directly communicate with the client only about matters outside the scope of the limited appearance.  </a:t>
            </a:r>
            <a:endParaRPr lang="en-US" sz="2800" dirty="0">
              <a:solidFill>
                <a:srgbClr val="666666"/>
              </a:solidFill>
            </a:endParaRPr>
          </a:p>
        </p:txBody>
      </p:sp>
      <p:sp>
        <p:nvSpPr>
          <p:cNvPr id="5"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Limited Scope Representation</a:t>
            </a:r>
            <a:endParaRPr lang="en-US" sz="4000" b="1" dirty="0">
              <a:solidFill>
                <a:srgbClr val="1A799A"/>
              </a:solidFill>
              <a:latin typeface="Open Sans"/>
            </a:endParaRPr>
          </a:p>
        </p:txBody>
      </p:sp>
    </p:spTree>
    <p:extLst>
      <p:ext uri="{BB962C8B-B14F-4D97-AF65-F5344CB8AC3E}">
        <p14:creationId xmlns:p14="http://schemas.microsoft.com/office/powerpoint/2010/main" val="131119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anim calcmode="lin" valueType="num">
                                      <p:cBhvr additive="base">
                                        <p:cTn id="13"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Personal Jurisdiction</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39871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Pullar</a:t>
            </a:r>
            <a:r>
              <a:rPr lang="en-US" sz="3800" b="1" i="1" dirty="0" smtClean="0">
                <a:solidFill>
                  <a:srgbClr val="1A799A"/>
                </a:solidFill>
                <a:latin typeface="+mj-lt"/>
              </a:rPr>
              <a:t> v. </a:t>
            </a:r>
            <a:r>
              <a:rPr lang="en-US" sz="3800" b="1" i="1" dirty="0" err="1" smtClean="0">
                <a:solidFill>
                  <a:srgbClr val="1A799A"/>
                </a:solidFill>
                <a:latin typeface="+mj-lt"/>
              </a:rPr>
              <a:t>Cappelli</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148 A.3d 551 (R.I. 2016)</a:t>
            </a:r>
            <a:endParaRPr lang="en-US" sz="2800" dirty="0">
              <a:solidFill>
                <a:srgbClr val="1A799A"/>
              </a:solidFill>
              <a:latin typeface="+mj-lt"/>
            </a:endParaRPr>
          </a:p>
        </p:txBody>
      </p:sp>
      <p:sp>
        <p:nvSpPr>
          <p:cNvPr id="4" name="TextBox 3"/>
          <p:cNvSpPr txBox="1"/>
          <p:nvPr/>
        </p:nvSpPr>
        <p:spPr>
          <a:xfrm>
            <a:off x="457200" y="2099370"/>
            <a:ext cx="8686800" cy="4524315"/>
          </a:xfrm>
          <a:prstGeom prst="rect">
            <a:avLst/>
          </a:prstGeom>
          <a:noFill/>
        </p:spPr>
        <p:txBody>
          <a:bodyPr wrap="square" rtlCol="0">
            <a:spAutoFit/>
          </a:bodyPr>
          <a:lstStyle/>
          <a:p>
            <a:pPr marL="347663" indent="-347663">
              <a:buFont typeface="Arial" pitchFamily="34" charset="0"/>
              <a:buChar char="•"/>
            </a:pPr>
            <a:r>
              <a:rPr lang="en-US" sz="3200" dirty="0" smtClean="0">
                <a:solidFill>
                  <a:srgbClr val="666666"/>
                </a:solidFill>
              </a:rPr>
              <a:t>Typically, a defendant may move to dismiss a case for lack of personal jurisdiction so long as the defendant previously raised that defense in an answer.</a:t>
            </a:r>
          </a:p>
          <a:p>
            <a:endParaRPr lang="en-US" sz="3200" dirty="0" smtClean="0">
              <a:solidFill>
                <a:srgbClr val="666666"/>
              </a:solidFill>
            </a:endParaRPr>
          </a:p>
          <a:p>
            <a:pPr marL="347663" indent="-347663">
              <a:buFont typeface="Arial" pitchFamily="34" charset="0"/>
              <a:buChar char="•"/>
            </a:pPr>
            <a:r>
              <a:rPr lang="en-US" sz="3200" dirty="0" smtClean="0">
                <a:solidFill>
                  <a:srgbClr val="666666"/>
                </a:solidFill>
              </a:rPr>
              <a:t>However, the defense “may be lost by failure to assert it seasonably, by formal submission in a cause, or by submission through conduct.”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19</a:t>
            </a:r>
            <a:endParaRPr lang="en-US" dirty="0">
              <a:solidFill>
                <a:srgbClr val="BBAC5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Pullar</a:t>
            </a:r>
            <a:r>
              <a:rPr lang="en-US" sz="3800" b="1" i="1" dirty="0" smtClean="0">
                <a:solidFill>
                  <a:srgbClr val="1A799A"/>
                </a:solidFill>
                <a:latin typeface="+mj-lt"/>
              </a:rPr>
              <a:t> v. </a:t>
            </a:r>
            <a:r>
              <a:rPr lang="en-US" sz="3800" b="1" i="1" dirty="0" err="1" smtClean="0">
                <a:solidFill>
                  <a:srgbClr val="1A799A"/>
                </a:solidFill>
                <a:latin typeface="+mj-lt"/>
              </a:rPr>
              <a:t>Cappelli</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148 A.3d 551 (R.I. 2016)</a:t>
            </a:r>
            <a:endParaRPr lang="en-US" sz="2800" dirty="0">
              <a:solidFill>
                <a:srgbClr val="1A799A"/>
              </a:solidFill>
              <a:latin typeface="+mj-lt"/>
            </a:endParaRPr>
          </a:p>
        </p:txBody>
      </p:sp>
      <p:sp>
        <p:nvSpPr>
          <p:cNvPr id="4" name="TextBox 3"/>
          <p:cNvSpPr txBox="1"/>
          <p:nvPr/>
        </p:nvSpPr>
        <p:spPr>
          <a:xfrm>
            <a:off x="457200" y="2099370"/>
            <a:ext cx="8229600" cy="3046988"/>
          </a:xfrm>
          <a:prstGeom prst="rect">
            <a:avLst/>
          </a:prstGeom>
          <a:noFill/>
        </p:spPr>
        <p:txBody>
          <a:bodyPr wrap="square" rtlCol="0">
            <a:spAutoFit/>
          </a:bodyPr>
          <a:lstStyle/>
          <a:p>
            <a:pPr marL="347663" indent="-347663">
              <a:buFont typeface="Arial" pitchFamily="34" charset="0"/>
              <a:buChar char="•"/>
            </a:pPr>
            <a:r>
              <a:rPr lang="en-US" sz="3200" dirty="0" smtClean="0">
                <a:solidFill>
                  <a:srgbClr val="666666"/>
                </a:solidFill>
              </a:rPr>
              <a:t>The passage of time alone is generally not sufficient to forfeit the defense of lack of personal jurisdiction but the court will consider the passage of time, along with the defendant’s conduct, the litigation activity and the opportunity the defendant had to litigate the jurisdictional issue.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19</a:t>
            </a:r>
            <a:endParaRPr lang="en-US" dirty="0">
              <a:solidFill>
                <a:srgbClr val="BBAC51"/>
              </a:solidFill>
            </a:endParaRPr>
          </a:p>
        </p:txBody>
      </p:sp>
    </p:spTree>
    <p:extLst>
      <p:ext uri="{BB962C8B-B14F-4D97-AF65-F5344CB8AC3E}">
        <p14:creationId xmlns:p14="http://schemas.microsoft.com/office/powerpoint/2010/main" val="387990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Pullar</a:t>
            </a:r>
            <a:r>
              <a:rPr lang="en-US" sz="3800" b="1" i="1" dirty="0" smtClean="0">
                <a:solidFill>
                  <a:srgbClr val="1A799A"/>
                </a:solidFill>
                <a:latin typeface="+mj-lt"/>
              </a:rPr>
              <a:t> v. </a:t>
            </a:r>
            <a:r>
              <a:rPr lang="en-US" sz="3800" b="1" i="1" dirty="0" err="1" smtClean="0">
                <a:solidFill>
                  <a:srgbClr val="1A799A"/>
                </a:solidFill>
                <a:latin typeface="+mj-lt"/>
              </a:rPr>
              <a:t>Cappelli</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148 A.3d 551 (R.I. 2016)</a:t>
            </a:r>
            <a:endParaRPr lang="en-US" sz="2800" dirty="0">
              <a:solidFill>
                <a:srgbClr val="1A799A"/>
              </a:solidFill>
              <a:latin typeface="+mj-lt"/>
            </a:endParaRPr>
          </a:p>
        </p:txBody>
      </p:sp>
      <p:sp>
        <p:nvSpPr>
          <p:cNvPr id="4" name="TextBox 3"/>
          <p:cNvSpPr txBox="1"/>
          <p:nvPr/>
        </p:nvSpPr>
        <p:spPr>
          <a:xfrm>
            <a:off x="457200" y="2099370"/>
            <a:ext cx="8229600" cy="3539430"/>
          </a:xfrm>
          <a:prstGeom prst="rect">
            <a:avLst/>
          </a:prstGeom>
          <a:noFill/>
        </p:spPr>
        <p:txBody>
          <a:bodyPr wrap="square" rtlCol="0">
            <a:spAutoFit/>
          </a:bodyPr>
          <a:lstStyle/>
          <a:p>
            <a:pPr marL="347663" indent="-347663">
              <a:buFont typeface="Arial" pitchFamily="34" charset="0"/>
              <a:buChar char="•"/>
            </a:pPr>
            <a:r>
              <a:rPr lang="en-US" sz="3200" b="1" u="sng" dirty="0" smtClean="0">
                <a:solidFill>
                  <a:srgbClr val="666666"/>
                </a:solidFill>
              </a:rPr>
              <a:t>Held</a:t>
            </a:r>
            <a:r>
              <a:rPr lang="en-US" sz="3200" dirty="0" smtClean="0">
                <a:solidFill>
                  <a:srgbClr val="666666"/>
                </a:solidFill>
              </a:rPr>
              <a:t>:  A defendant who litigated a case for over three years, conducted discovery, appeared at numerous pretrial hearings, participated in arbitration and filed several motions, including a motion to assign the case to a jury trial, had forfeited his defense of lack of personal jurisdiction.  </a:t>
            </a:r>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19</a:t>
            </a:r>
            <a:endParaRPr lang="en-US" dirty="0">
              <a:solidFill>
                <a:srgbClr val="BBAC51"/>
              </a:solidFill>
            </a:endParaRPr>
          </a:p>
        </p:txBody>
      </p:sp>
    </p:spTree>
    <p:extLst>
      <p:ext uri="{BB962C8B-B14F-4D97-AF65-F5344CB8AC3E}">
        <p14:creationId xmlns:p14="http://schemas.microsoft.com/office/powerpoint/2010/main" val="209141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Pullar</a:t>
            </a:r>
            <a:r>
              <a:rPr lang="en-US" sz="3800" b="1" i="1" dirty="0" smtClean="0">
                <a:solidFill>
                  <a:srgbClr val="1A799A"/>
                </a:solidFill>
                <a:latin typeface="+mj-lt"/>
              </a:rPr>
              <a:t> v. </a:t>
            </a:r>
            <a:r>
              <a:rPr lang="en-US" sz="3800" b="1" i="1" dirty="0" err="1" smtClean="0">
                <a:solidFill>
                  <a:srgbClr val="1A799A"/>
                </a:solidFill>
                <a:latin typeface="+mj-lt"/>
              </a:rPr>
              <a:t>Cappelli</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148 A.3d 551 (R.I. 2016)</a:t>
            </a:r>
            <a:endParaRPr lang="en-US" sz="2800" dirty="0">
              <a:solidFill>
                <a:srgbClr val="1A799A"/>
              </a:solidFill>
              <a:latin typeface="+mj-lt"/>
            </a:endParaRPr>
          </a:p>
        </p:txBody>
      </p:sp>
      <p:sp>
        <p:nvSpPr>
          <p:cNvPr id="4" name="TextBox 3"/>
          <p:cNvSpPr txBox="1"/>
          <p:nvPr/>
        </p:nvSpPr>
        <p:spPr>
          <a:xfrm>
            <a:off x="457200" y="2099370"/>
            <a:ext cx="8991600" cy="3970318"/>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Court noted that the defendant had participated in court-annexed arbitration and received an unfavorable result before moving to dismiss for lack of personal jurisdiction.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In the Court’s opinion:  “The defendant, confronted with an impending trial, cannot now pull [personal jurisdiction] out of the hat like a rabbit in the face of an inhospitable sea.”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19</a:t>
            </a:r>
            <a:endParaRPr lang="en-US" dirty="0">
              <a:solidFill>
                <a:srgbClr val="BBAC51"/>
              </a:solidFill>
            </a:endParaRPr>
          </a:p>
        </p:txBody>
      </p:sp>
    </p:spTree>
    <p:extLst>
      <p:ext uri="{BB962C8B-B14F-4D97-AF65-F5344CB8AC3E}">
        <p14:creationId xmlns:p14="http://schemas.microsoft.com/office/powerpoint/2010/main" val="392964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Employment Law</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3765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838200" y="1981200"/>
            <a:ext cx="8077200" cy="4401205"/>
          </a:xfrm>
          <a:prstGeom prst="rect">
            <a:avLst/>
          </a:prstGeom>
          <a:noFill/>
        </p:spPr>
        <p:txBody>
          <a:bodyPr wrap="square" rtlCol="0">
            <a:spAutoFit/>
          </a:bodyPr>
          <a:lstStyle/>
          <a:p>
            <a:r>
              <a:rPr lang="en-US" sz="3600" b="1" dirty="0" smtClean="0">
                <a:solidFill>
                  <a:srgbClr val="666666"/>
                </a:solidFill>
              </a:rPr>
              <a:t>2016 Appellate Caseload</a:t>
            </a:r>
          </a:p>
          <a:p>
            <a:pPr marL="742950" indent="-742950"/>
            <a:endParaRPr lang="en-US" sz="3600" dirty="0" smtClean="0">
              <a:solidFill>
                <a:srgbClr val="666666"/>
              </a:solidFill>
            </a:endParaRPr>
          </a:p>
          <a:p>
            <a:pPr marL="914400" indent="-914400"/>
            <a:r>
              <a:rPr lang="en-US" sz="3600" dirty="0" smtClean="0">
                <a:solidFill>
                  <a:srgbClr val="666666"/>
                </a:solidFill>
              </a:rPr>
              <a:t>149  Civil (17 more than in 2015)</a:t>
            </a:r>
          </a:p>
          <a:p>
            <a:pPr marL="742950" indent="-742950"/>
            <a:endParaRPr lang="en-US" sz="3600" dirty="0" smtClean="0">
              <a:solidFill>
                <a:srgbClr val="666666"/>
              </a:solidFill>
            </a:endParaRPr>
          </a:p>
          <a:p>
            <a:pPr marL="742950" indent="-742950">
              <a:buAutoNum type="arabicPlain" startAt="184"/>
            </a:pPr>
            <a:r>
              <a:rPr lang="en-US" sz="3600" dirty="0" smtClean="0">
                <a:solidFill>
                  <a:srgbClr val="666666"/>
                </a:solidFill>
              </a:rPr>
              <a:t>  Miscellaneous (46 more than in 	2015)</a:t>
            </a:r>
            <a:endParaRPr lang="en-US" sz="3600" dirty="0">
              <a:solidFill>
                <a:srgbClr val="666666"/>
              </a:solidFill>
            </a:endParaRPr>
          </a:p>
          <a:p>
            <a:pPr marL="742950" indent="-742950">
              <a:buAutoNum type="arabicPlain" startAt="184"/>
            </a:pPr>
            <a:endParaRPr lang="en-US" sz="3600" dirty="0" smtClean="0">
              <a:solidFill>
                <a:srgbClr val="666666"/>
              </a:solidFill>
            </a:endParaRPr>
          </a:p>
          <a:p>
            <a:r>
              <a:rPr lang="en-US" sz="2800" dirty="0" smtClean="0">
                <a:solidFill>
                  <a:srgbClr val="666666"/>
                </a:solidFill>
              </a:rPr>
              <a:t>But one of these categories now includes certiorari </a:t>
            </a:r>
            <a:endParaRPr lang="en-US" sz="2800" dirty="0">
              <a:solidFill>
                <a:srgbClr val="666666"/>
              </a:solidFill>
            </a:endParaRPr>
          </a:p>
        </p:txBody>
      </p:sp>
      <p:sp>
        <p:nvSpPr>
          <p:cNvPr id="5" name="Title 1"/>
          <p:cNvSpPr>
            <a:spLocks noGrp="1"/>
          </p:cNvSpPr>
          <p:nvPr>
            <p:ph type="title"/>
          </p:nvPr>
        </p:nvSpPr>
        <p:spPr>
          <a:xfrm>
            <a:off x="381000" y="685800"/>
            <a:ext cx="8229600" cy="1143000"/>
          </a:xfrm>
        </p:spPr>
        <p:txBody>
          <a:bodyPr>
            <a:noAutofit/>
          </a:bodyPr>
          <a:lstStyle/>
          <a:p>
            <a:r>
              <a:rPr lang="en-US" sz="4000" b="1" dirty="0" smtClean="0">
                <a:solidFill>
                  <a:srgbClr val="1A799A"/>
                </a:solidFill>
                <a:latin typeface="Open Sans"/>
              </a:rPr>
              <a:t>The 2016-2017 </a:t>
            </a:r>
            <a:br>
              <a:rPr lang="en-US" sz="4000" b="1" dirty="0" smtClean="0">
                <a:solidFill>
                  <a:srgbClr val="1A799A"/>
                </a:solidFill>
                <a:latin typeface="Open Sans"/>
              </a:rPr>
            </a:br>
            <a:r>
              <a:rPr lang="en-US" sz="4000" b="1" dirty="0" smtClean="0">
                <a:solidFill>
                  <a:srgbClr val="1A799A"/>
                </a:solidFill>
                <a:latin typeface="Open Sans"/>
              </a:rPr>
              <a:t>Supreme Court Term</a:t>
            </a:r>
            <a:endParaRPr lang="en-US" sz="4000" b="1" dirty="0">
              <a:solidFill>
                <a:srgbClr val="1A799A"/>
              </a:solidFill>
              <a:latin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20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20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xEl>
                                              <p:pRg st="4" end="4"/>
                                            </p:txEl>
                                          </p:spTgt>
                                        </p:tgtEl>
                                        <p:attrNameLst>
                                          <p:attrName>style.visibility</p:attrName>
                                        </p:attrNameLst>
                                      </p:cBhvr>
                                      <p:to>
                                        <p:strVal val="visible"/>
                                      </p:to>
                                    </p:set>
                                    <p:animEffect transition="in" filter="fade">
                                      <p:cBhvr>
                                        <p:cTn id="17" dur="2000"/>
                                        <p:tgtEl>
                                          <p:spTgt spid="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xEl>
                                              <p:pRg st="6" end="6"/>
                                            </p:txEl>
                                          </p:spTgt>
                                        </p:tgtEl>
                                        <p:attrNameLst>
                                          <p:attrName>style.visibility</p:attrName>
                                        </p:attrNameLst>
                                      </p:cBhvr>
                                      <p:to>
                                        <p:strVal val="visible"/>
                                      </p:to>
                                    </p:set>
                                    <p:animEffect transition="in" filter="fade">
                                      <p:cBhvr>
                                        <p:cTn id="22" dur="2000"/>
                                        <p:tgtEl>
                                          <p:spTgt spid="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9370"/>
            <a:ext cx="8229600" cy="4401205"/>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Case of first impression</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Court answered certified question from the </a:t>
            </a:r>
            <a:r>
              <a:rPr lang="en-US" sz="2800" dirty="0" err="1" smtClean="0">
                <a:solidFill>
                  <a:srgbClr val="666666"/>
                </a:solidFill>
              </a:rPr>
              <a:t>D.R.I</a:t>
            </a:r>
            <a:r>
              <a:rPr lang="en-US" sz="2800" dirty="0" smtClean="0">
                <a:solidFill>
                  <a:srgbClr val="666666"/>
                </a:solidFill>
              </a:rPr>
              <a:t>. under Art. I, Rule 6(a).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The Supreme Court has discretion in deciding whether to answer a certified question.  </a:t>
            </a:r>
          </a:p>
          <a:p>
            <a:endParaRPr lang="en-US" sz="2800" dirty="0">
              <a:solidFill>
                <a:srgbClr val="666666"/>
              </a:solidFill>
            </a:endParaRPr>
          </a:p>
          <a:p>
            <a:pPr marL="347663" indent="-347663">
              <a:buFont typeface="Arial" pitchFamily="34" charset="0"/>
              <a:buChar char="•"/>
            </a:pPr>
            <a:r>
              <a:rPr lang="en-US" sz="2800" dirty="0" smtClean="0">
                <a:solidFill>
                  <a:srgbClr val="666666"/>
                </a:solidFill>
              </a:rPr>
              <a:t>Both the Superior Courts and the </a:t>
            </a:r>
            <a:r>
              <a:rPr lang="en-US" sz="2800" dirty="0" err="1" smtClean="0">
                <a:solidFill>
                  <a:srgbClr val="666666"/>
                </a:solidFill>
              </a:rPr>
              <a:t>D.R.I</a:t>
            </a:r>
            <a:r>
              <a:rPr lang="en-US" sz="2800" dirty="0" smtClean="0">
                <a:solidFill>
                  <a:srgbClr val="666666"/>
                </a:solidFill>
              </a:rPr>
              <a:t>. had reached differing conclusions.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103512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6631"/>
            <a:ext cx="8229600" cy="4401205"/>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Certified question:  </a:t>
            </a:r>
          </a:p>
          <a:p>
            <a:endParaRPr lang="en-US" sz="2800" dirty="0" smtClean="0">
              <a:solidFill>
                <a:srgbClr val="666666"/>
              </a:solidFill>
            </a:endParaRPr>
          </a:p>
          <a:p>
            <a:pPr marL="346075"/>
            <a:r>
              <a:rPr lang="en-US" sz="2800" dirty="0" smtClean="0">
                <a:solidFill>
                  <a:srgbClr val="666666"/>
                </a:solidFill>
              </a:rPr>
              <a:t>Does Section 28-5-7(6) of the Rhode Island Fair Employment Practices Act provide for the individual liability of an employee of a defendant employer and, if so, under what circumstances?</a:t>
            </a:r>
          </a:p>
          <a:p>
            <a:endParaRPr lang="en-US" sz="2800" dirty="0" smtClean="0">
              <a:solidFill>
                <a:srgbClr val="666666"/>
              </a:solidFill>
            </a:endParaRPr>
          </a:p>
          <a:p>
            <a:pPr marL="347663" indent="-347663">
              <a:buFont typeface="Arial" pitchFamily="34" charset="0"/>
              <a:buChar char="•"/>
            </a:pPr>
            <a:r>
              <a:rPr lang="en-US" sz="2800" b="1" u="sng" dirty="0" smtClean="0">
                <a:solidFill>
                  <a:srgbClr val="666666"/>
                </a:solidFill>
              </a:rPr>
              <a:t>Held</a:t>
            </a:r>
            <a:r>
              <a:rPr lang="en-US" sz="2800" dirty="0" smtClean="0">
                <a:solidFill>
                  <a:srgbClr val="666666"/>
                </a:solidFill>
              </a:rPr>
              <a:t>:  The Fair Employment Practices Act does not allow for individual liability of an employee of a defendant employer.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201339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6631"/>
            <a:ext cx="8229600" cy="3970318"/>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Court concluded the statute itself is ambiguous.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Looked to the interpretation of other courts of similar statutes.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Court explained that it based its decision “squarely on traditional principles of statutory construction” but noted that policy reasons also supported its conclusion.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129824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6631"/>
            <a:ext cx="8229600" cy="3970318"/>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“[A]</a:t>
            </a:r>
            <a:r>
              <a:rPr lang="en-US" sz="2800" dirty="0" err="1" smtClean="0">
                <a:solidFill>
                  <a:srgbClr val="666666"/>
                </a:solidFill>
              </a:rPr>
              <a:t>llowing</a:t>
            </a:r>
            <a:r>
              <a:rPr lang="en-US" sz="2800" dirty="0" smtClean="0">
                <a:solidFill>
                  <a:srgbClr val="666666"/>
                </a:solidFill>
              </a:rPr>
              <a:t> for the possibility of individual liability would have a predictably chilling effect on the discretionary management decisions of supervisory employees – since such a regime would, in all likelihood, result in supervisors frequently tending to make employment decisions based on their apprehensiveness as to the possibility of suit rather than on what they deem to be in the best interest of the employer.”</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41393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6631"/>
            <a:ext cx="8229600" cy="3108543"/>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“It is our view that, as a matter of public policy, a supervisor should not have to be concerned about keeping his or her house or car, or having enough wherewithal to pay for the education of his or her children when deciding, for example, between two employees who are candidates for promotion.”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49795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Mancini v. City of Providence,</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155 A.3d 159 (R.I. 2017)</a:t>
            </a:r>
            <a:endParaRPr lang="en-US" sz="2800" dirty="0">
              <a:solidFill>
                <a:srgbClr val="1A799A"/>
              </a:solidFill>
              <a:latin typeface="+mj-lt"/>
            </a:endParaRPr>
          </a:p>
        </p:txBody>
      </p:sp>
      <p:sp>
        <p:nvSpPr>
          <p:cNvPr id="4" name="TextBox 3"/>
          <p:cNvSpPr txBox="1"/>
          <p:nvPr/>
        </p:nvSpPr>
        <p:spPr>
          <a:xfrm>
            <a:off x="457200" y="2096631"/>
            <a:ext cx="8229600" cy="2246769"/>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“If the supervisor makes such a decision for unlawful reasons, the individual aggrieved has recourse against the employer under FEPA and therefore has a means to remedy the harm done.”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3</a:t>
            </a:r>
            <a:endParaRPr lang="en-US" dirty="0">
              <a:solidFill>
                <a:srgbClr val="BBAC51"/>
              </a:solidFill>
            </a:endParaRPr>
          </a:p>
        </p:txBody>
      </p:sp>
    </p:spTree>
    <p:extLst>
      <p:ext uri="{BB962C8B-B14F-4D97-AF65-F5344CB8AC3E}">
        <p14:creationId xmlns:p14="http://schemas.microsoft.com/office/powerpoint/2010/main" val="315481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Attorney Client Privilege </a:t>
            </a:r>
            <a:b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br>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and Work Product Doctrine </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256366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514600"/>
            <a:ext cx="8229600" cy="1569660"/>
          </a:xfrm>
          <a:prstGeom prst="rect">
            <a:avLst/>
          </a:prstGeom>
          <a:noFill/>
        </p:spPr>
        <p:txBody>
          <a:bodyPr wrap="square" rtlCol="0">
            <a:spAutoFit/>
          </a:bodyPr>
          <a:lstStyle/>
          <a:p>
            <a:pPr marL="347663" indent="-347663">
              <a:buFont typeface="Arial" pitchFamily="34" charset="0"/>
              <a:buChar char="•"/>
            </a:pPr>
            <a:r>
              <a:rPr lang="en-US" sz="3200" dirty="0" smtClean="0">
                <a:solidFill>
                  <a:srgbClr val="666666"/>
                </a:solidFill>
              </a:rPr>
              <a:t>Case serves as a good reminder of the parameters of the attorney-client privilege and the work product doctrine.</a:t>
            </a:r>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514600"/>
            <a:ext cx="8229600" cy="3293209"/>
          </a:xfrm>
          <a:prstGeom prst="rect">
            <a:avLst/>
          </a:prstGeom>
          <a:noFill/>
        </p:spPr>
        <p:txBody>
          <a:bodyPr wrap="square" rtlCol="0">
            <a:spAutoFit/>
          </a:bodyPr>
          <a:lstStyle/>
          <a:p>
            <a:r>
              <a:rPr lang="en-US" sz="3200" b="1" dirty="0" smtClean="0">
                <a:solidFill>
                  <a:srgbClr val="666666"/>
                </a:solidFill>
              </a:rPr>
              <a:t>Attorney-Client Privilege</a:t>
            </a:r>
            <a:r>
              <a:rPr lang="en-US" sz="3200" dirty="0" smtClean="0">
                <a:solidFill>
                  <a:srgbClr val="666666"/>
                </a:solidFill>
              </a:rPr>
              <a:t>:</a:t>
            </a:r>
          </a:p>
          <a:p>
            <a:endParaRPr lang="en-US" sz="32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Protects communications made by a client to his attorney for the purpose of seeking professional advice and the responses by the attorney to such inquiries.  </a:t>
            </a:r>
          </a:p>
          <a:p>
            <a:pPr marL="347663" indent="-347663">
              <a:buFont typeface="Arial" pitchFamily="34" charset="0"/>
              <a:buChar char="•"/>
            </a:pPr>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122047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514600"/>
            <a:ext cx="8229600" cy="3477875"/>
          </a:xfrm>
          <a:prstGeom prst="rect">
            <a:avLst/>
          </a:prstGeom>
          <a:noFill/>
        </p:spPr>
        <p:txBody>
          <a:bodyPr wrap="square" rtlCol="0">
            <a:spAutoFit/>
          </a:bodyPr>
          <a:lstStyle/>
          <a:p>
            <a:r>
              <a:rPr lang="en-US" sz="3200" b="1" dirty="0" smtClean="0">
                <a:solidFill>
                  <a:srgbClr val="666666"/>
                </a:solidFill>
              </a:rPr>
              <a:t>Attorney-Client Privilege</a:t>
            </a:r>
            <a:r>
              <a:rPr lang="en-US" sz="3200" dirty="0" smtClean="0">
                <a:solidFill>
                  <a:srgbClr val="666666"/>
                </a:solidFill>
              </a:rPr>
              <a:t>:</a:t>
            </a:r>
          </a:p>
          <a:p>
            <a:endParaRPr lang="en-US" sz="32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The attorney-client privilege is a personal privilege, therefore, only the client can implicitly or explicitly assert or waive the privilege.  </a:t>
            </a:r>
          </a:p>
          <a:p>
            <a:pPr lvl="1"/>
            <a:endParaRPr lang="en-US" sz="2000" dirty="0" smtClean="0">
              <a:solidFill>
                <a:srgbClr val="666666"/>
              </a:solidFill>
            </a:endParaRPr>
          </a:p>
          <a:p>
            <a:pPr lvl="1"/>
            <a:r>
              <a:rPr lang="en-US" sz="2000" dirty="0" smtClean="0">
                <a:solidFill>
                  <a:srgbClr val="666666"/>
                </a:solidFill>
              </a:rPr>
              <a:t>	</a:t>
            </a:r>
            <a:r>
              <a:rPr lang="en-US" sz="2000" i="1" dirty="0" smtClean="0">
                <a:solidFill>
                  <a:srgbClr val="666666"/>
                </a:solidFill>
              </a:rPr>
              <a:t>i.e.:  privilege belongs to company, not its employees</a:t>
            </a:r>
          </a:p>
          <a:p>
            <a:pPr marL="347663" indent="-347663">
              <a:buFont typeface="Arial" pitchFamily="34" charset="0"/>
              <a:buChar char="•"/>
            </a:pPr>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37691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
        <p:nvSpPr>
          <p:cNvPr id="17" name="TextBox 16"/>
          <p:cNvSpPr txBox="1"/>
          <p:nvPr/>
        </p:nvSpPr>
        <p:spPr>
          <a:xfrm>
            <a:off x="685800" y="1295400"/>
            <a:ext cx="8077200" cy="5078313"/>
          </a:xfrm>
          <a:prstGeom prst="rect">
            <a:avLst/>
          </a:prstGeom>
          <a:noFill/>
        </p:spPr>
        <p:txBody>
          <a:bodyPr wrap="square" rtlCol="0">
            <a:spAutoFit/>
          </a:bodyPr>
          <a:lstStyle/>
          <a:p>
            <a:pPr>
              <a:lnSpc>
                <a:spcPct val="200000"/>
              </a:lnSpc>
            </a:pPr>
            <a:r>
              <a:rPr lang="en-US" sz="3600" dirty="0" smtClean="0">
                <a:solidFill>
                  <a:schemeClr val="bg1">
                    <a:lumMod val="50000"/>
                  </a:schemeClr>
                </a:solidFill>
              </a:rPr>
              <a:t>8 issues of first impression addressed by the Rhode Island Supreme Court in civil cases in the 2016-2017 term.</a:t>
            </a:r>
          </a:p>
          <a:p>
            <a:endParaRPr lang="en-US" sz="3600" dirty="0" smtClean="0"/>
          </a:p>
          <a:p>
            <a:endParaRPr lang="en-US" sz="3600" dirty="0" smtClean="0"/>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514600"/>
            <a:ext cx="8229600" cy="3600986"/>
          </a:xfrm>
          <a:prstGeom prst="rect">
            <a:avLst/>
          </a:prstGeom>
          <a:noFill/>
        </p:spPr>
        <p:txBody>
          <a:bodyPr wrap="square" rtlCol="0">
            <a:spAutoFit/>
          </a:bodyPr>
          <a:lstStyle/>
          <a:p>
            <a:r>
              <a:rPr lang="en-US" sz="3200" b="1" dirty="0" smtClean="0">
                <a:solidFill>
                  <a:srgbClr val="666666"/>
                </a:solidFill>
              </a:rPr>
              <a:t>Attorney-Client Privilege</a:t>
            </a:r>
            <a:r>
              <a:rPr lang="en-US" sz="3200" dirty="0" smtClean="0">
                <a:solidFill>
                  <a:srgbClr val="666666"/>
                </a:solidFill>
              </a:rPr>
              <a:t>:</a:t>
            </a:r>
          </a:p>
          <a:p>
            <a:endParaRPr lang="en-US" sz="32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An attorney may not assert the attorney-client privilege on behalf of a client if the client is not a party to the subject lawsuit and the only interests at stake are those of the attorney.</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403253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514600"/>
            <a:ext cx="8229600" cy="5262979"/>
          </a:xfrm>
          <a:prstGeom prst="rect">
            <a:avLst/>
          </a:prstGeom>
          <a:noFill/>
        </p:spPr>
        <p:txBody>
          <a:bodyPr wrap="square" rtlCol="0">
            <a:spAutoFit/>
          </a:bodyPr>
          <a:lstStyle/>
          <a:p>
            <a:r>
              <a:rPr lang="en-US" sz="3200" b="1" dirty="0" smtClean="0">
                <a:solidFill>
                  <a:srgbClr val="666666"/>
                </a:solidFill>
              </a:rPr>
              <a:t>Attorney-Client Privilege</a:t>
            </a:r>
            <a:r>
              <a:rPr lang="en-US" sz="3200" dirty="0" smtClean="0">
                <a:solidFill>
                  <a:srgbClr val="666666"/>
                </a:solidFill>
              </a:rPr>
              <a:t>:</a:t>
            </a:r>
          </a:p>
          <a:p>
            <a:endParaRPr lang="en-US" sz="32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It is well established that a fact does not become privileged simply because it is communicated to an attorney.</a:t>
            </a:r>
          </a:p>
          <a:p>
            <a:pPr marL="457200" indent="-457200">
              <a:buFont typeface="Arial" panose="020B0604020202020204" pitchFamily="34" charset="0"/>
              <a:buChar char="•"/>
            </a:pPr>
            <a:endParaRPr lang="en-US" sz="2800" dirty="0" smtClean="0">
              <a:solidFill>
                <a:srgbClr val="666666"/>
              </a:solidFill>
            </a:endParaRPr>
          </a:p>
          <a:p>
            <a:r>
              <a:rPr lang="en-US" sz="2000" i="1" dirty="0" smtClean="0">
                <a:solidFill>
                  <a:srgbClr val="666666"/>
                </a:solidFill>
              </a:rPr>
              <a:t>	i.e</a:t>
            </a:r>
            <a:r>
              <a:rPr lang="en-US" sz="2000" i="1" dirty="0">
                <a:solidFill>
                  <a:srgbClr val="666666"/>
                </a:solidFill>
              </a:rPr>
              <a:t>.:  </a:t>
            </a:r>
            <a:r>
              <a:rPr lang="en-US" sz="2000" i="1" dirty="0" smtClean="0">
                <a:solidFill>
                  <a:srgbClr val="666666"/>
                </a:solidFill>
              </a:rPr>
              <a:t>cannot shield from disclosure smoking gun by giving it to 	</a:t>
            </a:r>
            <a:endParaRPr lang="en-US" sz="2000" i="1" dirty="0" smtClean="0">
              <a:solidFill>
                <a:srgbClr val="666666"/>
              </a:solidFill>
            </a:endParaRPr>
          </a:p>
          <a:p>
            <a:r>
              <a:rPr lang="en-US" sz="2000" i="1" dirty="0">
                <a:solidFill>
                  <a:srgbClr val="666666"/>
                </a:solidFill>
              </a:rPr>
              <a:t>	</a:t>
            </a:r>
            <a:r>
              <a:rPr lang="en-US" sz="2000" i="1" dirty="0" smtClean="0">
                <a:solidFill>
                  <a:srgbClr val="666666"/>
                </a:solidFill>
              </a:rPr>
              <a:t>your </a:t>
            </a:r>
            <a:r>
              <a:rPr lang="en-US" sz="2000" i="1" dirty="0" smtClean="0">
                <a:solidFill>
                  <a:srgbClr val="666666"/>
                </a:solidFill>
              </a:rPr>
              <a:t>attorney</a:t>
            </a:r>
          </a:p>
          <a:p>
            <a:r>
              <a:rPr lang="en-US" sz="2000" i="1" dirty="0" smtClean="0">
                <a:solidFill>
                  <a:srgbClr val="666666"/>
                </a:solidFill>
              </a:rPr>
              <a:t>	i.e.:  attachments to email to attorney (that are not otherwise 	privileged)</a:t>
            </a:r>
            <a:endParaRPr lang="en-US" sz="2000" i="1" dirty="0">
              <a:solidFill>
                <a:srgbClr val="666666"/>
              </a:solidFill>
            </a:endParaRPr>
          </a:p>
          <a:p>
            <a:pPr marL="457200" indent="-457200">
              <a:buFont typeface="Arial" panose="020B0604020202020204" pitchFamily="34" charset="0"/>
              <a:buChar char="•"/>
            </a:pPr>
            <a:endParaRPr lang="en-US" sz="2800" dirty="0" smtClean="0">
              <a:solidFill>
                <a:srgbClr val="666666"/>
              </a:solidFill>
            </a:endParaRP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387028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1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4985980"/>
          </a:xfrm>
          <a:prstGeom prst="rect">
            <a:avLst/>
          </a:prstGeom>
          <a:noFill/>
        </p:spPr>
        <p:txBody>
          <a:bodyPr wrap="square" rtlCol="0">
            <a:spAutoFit/>
          </a:bodyPr>
          <a:lstStyle/>
          <a:p>
            <a:r>
              <a:rPr lang="en-US" sz="2800" b="1" dirty="0" smtClean="0">
                <a:solidFill>
                  <a:srgbClr val="666666"/>
                </a:solidFill>
              </a:rPr>
              <a:t>Attorney-Client Privilege</a:t>
            </a:r>
            <a:r>
              <a:rPr lang="en-US" sz="2800" dirty="0" smtClean="0">
                <a:solidFill>
                  <a:srgbClr val="666666"/>
                </a:solidFill>
              </a:rPr>
              <a:t>:</a:t>
            </a:r>
          </a:p>
          <a:p>
            <a:endParaRPr lang="en-US" sz="1400" dirty="0" smtClean="0">
              <a:solidFill>
                <a:srgbClr val="666666"/>
              </a:solidFill>
            </a:endParaRPr>
          </a:p>
          <a:p>
            <a:pPr marL="457200" indent="-457200">
              <a:buFont typeface="Arial" panose="020B0604020202020204" pitchFamily="34" charset="0"/>
              <a:buChar char="•"/>
            </a:pPr>
            <a:r>
              <a:rPr lang="en-US" sz="2800" b="1" i="1" dirty="0" smtClean="0">
                <a:solidFill>
                  <a:srgbClr val="666666"/>
                </a:solidFill>
              </a:rPr>
              <a:t>Final Executed Agreements vs. Drafts:</a:t>
            </a:r>
            <a:r>
              <a:rPr lang="en-US" sz="2800" dirty="0" smtClean="0">
                <a:solidFill>
                  <a:srgbClr val="666666"/>
                </a:solidFill>
              </a:rPr>
              <a:t>  “It is . . . illogical to categorize the drafting and review of stock language in a final and executed contract as a privileged communication between an attorney and client.  These documents represent the </a:t>
            </a:r>
            <a:r>
              <a:rPr lang="en-US" sz="2800" u="sng" dirty="0" smtClean="0">
                <a:solidFill>
                  <a:srgbClr val="666666"/>
                </a:solidFill>
              </a:rPr>
              <a:t>end</a:t>
            </a:r>
            <a:r>
              <a:rPr lang="en-US" sz="2800" dirty="0" smtClean="0">
                <a:solidFill>
                  <a:srgbClr val="666666"/>
                </a:solidFill>
              </a:rPr>
              <a:t> product that </a:t>
            </a:r>
            <a:r>
              <a:rPr lang="en-US" sz="2800" u="sng" dirty="0" smtClean="0">
                <a:solidFill>
                  <a:srgbClr val="666666"/>
                </a:solidFill>
              </a:rPr>
              <a:t>arose</a:t>
            </a:r>
            <a:r>
              <a:rPr lang="en-US" sz="2800" dirty="0" smtClean="0">
                <a:solidFill>
                  <a:srgbClr val="666666"/>
                </a:solidFill>
              </a:rPr>
              <a:t> from communications between the attorney and his or her client.”</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250614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3693319"/>
          </a:xfrm>
          <a:prstGeom prst="rect">
            <a:avLst/>
          </a:prstGeom>
          <a:noFill/>
        </p:spPr>
        <p:txBody>
          <a:bodyPr wrap="square" rtlCol="0">
            <a:spAutoFit/>
          </a:bodyPr>
          <a:lstStyle/>
          <a:p>
            <a:r>
              <a:rPr lang="en-US" sz="2800" b="1" dirty="0" smtClean="0">
                <a:solidFill>
                  <a:srgbClr val="666666"/>
                </a:solidFill>
              </a:rPr>
              <a:t>Work Product Doctrine</a:t>
            </a:r>
            <a:r>
              <a:rPr lang="en-US" sz="2800" dirty="0" smtClean="0">
                <a:solidFill>
                  <a:srgbClr val="666666"/>
                </a:solidFill>
              </a:rPr>
              <a:t>:</a:t>
            </a:r>
          </a:p>
          <a:p>
            <a:endParaRPr lang="en-US" sz="14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“Materials obtained or prepared by an attorney </a:t>
            </a:r>
            <a:r>
              <a:rPr lang="en-US" sz="2800" b="1" i="1" dirty="0" smtClean="0">
                <a:solidFill>
                  <a:srgbClr val="666666"/>
                </a:solidFill>
              </a:rPr>
              <a:t>in anticipation of litigation </a:t>
            </a:r>
            <a:r>
              <a:rPr lang="en-US" sz="2800" dirty="0" smtClean="0">
                <a:solidFill>
                  <a:srgbClr val="666666"/>
                </a:solidFill>
              </a:rPr>
              <a:t>are not . . . discoverable unless protection of those materials is necessary for the preparation of one’s own case.”  </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224298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4124206"/>
          </a:xfrm>
          <a:prstGeom prst="rect">
            <a:avLst/>
          </a:prstGeom>
          <a:noFill/>
        </p:spPr>
        <p:txBody>
          <a:bodyPr wrap="square" rtlCol="0">
            <a:spAutoFit/>
          </a:bodyPr>
          <a:lstStyle/>
          <a:p>
            <a:r>
              <a:rPr lang="en-US" sz="2800" b="1" dirty="0" smtClean="0">
                <a:solidFill>
                  <a:srgbClr val="666666"/>
                </a:solidFill>
              </a:rPr>
              <a:t>Opinion Work Product</a:t>
            </a:r>
            <a:r>
              <a:rPr lang="en-US" sz="2800" dirty="0" smtClean="0">
                <a:solidFill>
                  <a:srgbClr val="666666"/>
                </a:solidFill>
              </a:rPr>
              <a:t>:</a:t>
            </a:r>
          </a:p>
          <a:p>
            <a:endParaRPr lang="en-US" sz="14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“[A] document or other written material containing the mental impressions of an attorney or his or her legal theories.”  </a:t>
            </a:r>
          </a:p>
          <a:p>
            <a:endParaRPr lang="en-US" sz="28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Opinion work product receives absolute immunity from discovery.  </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140274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4985980"/>
          </a:xfrm>
          <a:prstGeom prst="rect">
            <a:avLst/>
          </a:prstGeom>
          <a:noFill/>
        </p:spPr>
        <p:txBody>
          <a:bodyPr wrap="square" rtlCol="0">
            <a:spAutoFit/>
          </a:bodyPr>
          <a:lstStyle/>
          <a:p>
            <a:r>
              <a:rPr lang="en-US" sz="2800" b="1" dirty="0" smtClean="0">
                <a:solidFill>
                  <a:srgbClr val="666666"/>
                </a:solidFill>
              </a:rPr>
              <a:t>Factual Work Product</a:t>
            </a:r>
            <a:r>
              <a:rPr lang="en-US" sz="2800" dirty="0" smtClean="0">
                <a:solidFill>
                  <a:srgbClr val="666666"/>
                </a:solidFill>
              </a:rPr>
              <a:t>:</a:t>
            </a:r>
          </a:p>
          <a:p>
            <a:endParaRPr lang="en-US" sz="14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“Any material gathered in anticipation of litigation.”  </a:t>
            </a:r>
          </a:p>
          <a:p>
            <a:endParaRPr lang="en-US" sz="2800" dirty="0" smtClean="0">
              <a:solidFill>
                <a:srgbClr val="666666"/>
              </a:solidFill>
            </a:endParaRPr>
          </a:p>
          <a:p>
            <a:pPr marL="457200" indent="-457200">
              <a:buFont typeface="Arial" panose="020B0604020202020204" pitchFamily="34" charset="0"/>
              <a:buChar char="•"/>
            </a:pPr>
            <a:r>
              <a:rPr lang="en-US" sz="2800" dirty="0" smtClean="0">
                <a:solidFill>
                  <a:srgbClr val="666666"/>
                </a:solidFill>
              </a:rPr>
              <a:t>Afforded only qualified immunity from discoverability.  It is subject to disclosure when the party seeking has a substantial need for the materials and cannot obtain the substantial equivalent without undue hardship.</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314235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3477875"/>
          </a:xfrm>
          <a:prstGeom prst="rect">
            <a:avLst/>
          </a:prstGeom>
          <a:noFill/>
        </p:spPr>
        <p:txBody>
          <a:bodyPr wrap="square" rtlCol="0">
            <a:spAutoFit/>
          </a:bodyPr>
          <a:lstStyle/>
          <a:p>
            <a:r>
              <a:rPr lang="en-US" sz="2800" b="1" dirty="0" smtClean="0">
                <a:solidFill>
                  <a:srgbClr val="666666"/>
                </a:solidFill>
              </a:rPr>
              <a:t>Work Product Doctrine:</a:t>
            </a:r>
          </a:p>
          <a:p>
            <a:endParaRPr lang="en-US" sz="2800" b="1" dirty="0">
              <a:solidFill>
                <a:srgbClr val="666666"/>
              </a:solidFill>
            </a:endParaRPr>
          </a:p>
          <a:p>
            <a:pPr marL="457200" indent="-457200">
              <a:buFont typeface="Arial" panose="020B0604020202020204" pitchFamily="34" charset="0"/>
              <a:buChar char="•"/>
            </a:pPr>
            <a:r>
              <a:rPr lang="en-US" sz="2800" b="1" i="1" dirty="0" smtClean="0">
                <a:solidFill>
                  <a:srgbClr val="666666"/>
                </a:solidFill>
              </a:rPr>
              <a:t>Final Executed Agreements</a:t>
            </a:r>
            <a:r>
              <a:rPr lang="en-US" sz="2800" dirty="0" smtClean="0">
                <a:solidFill>
                  <a:srgbClr val="666666"/>
                </a:solidFill>
              </a:rPr>
              <a:t>:  Contracts (such as a prenuptial agreement) are not prepared in anticipation of litigation, therefore, they are not work product.  </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169271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DeCurtis v. </a:t>
            </a:r>
          </a:p>
          <a:p>
            <a:pPr algn="ctr"/>
            <a:r>
              <a:rPr lang="en-US" sz="3800" b="1" i="1" dirty="0" smtClean="0">
                <a:solidFill>
                  <a:srgbClr val="1A799A"/>
                </a:solidFill>
                <a:latin typeface="+mj-lt"/>
              </a:rPr>
              <a:t>Visconti, Boren &amp; Campbell, Ltd.,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152 A.3d 413 (R.I. 2017)</a:t>
            </a:r>
            <a:endParaRPr lang="en-US" sz="2800" dirty="0">
              <a:solidFill>
                <a:srgbClr val="1A799A"/>
              </a:solidFill>
              <a:latin typeface="+mj-lt"/>
            </a:endParaRPr>
          </a:p>
        </p:txBody>
      </p:sp>
      <p:sp>
        <p:nvSpPr>
          <p:cNvPr id="4" name="TextBox 3"/>
          <p:cNvSpPr txBox="1"/>
          <p:nvPr/>
        </p:nvSpPr>
        <p:spPr>
          <a:xfrm>
            <a:off x="457200" y="2286000"/>
            <a:ext cx="8229600" cy="4339650"/>
          </a:xfrm>
          <a:prstGeom prst="rect">
            <a:avLst/>
          </a:prstGeom>
          <a:noFill/>
        </p:spPr>
        <p:txBody>
          <a:bodyPr wrap="square" rtlCol="0">
            <a:spAutoFit/>
          </a:bodyPr>
          <a:lstStyle/>
          <a:p>
            <a:r>
              <a:rPr lang="en-US" sz="2800" b="1" dirty="0" smtClean="0">
                <a:solidFill>
                  <a:srgbClr val="666666"/>
                </a:solidFill>
              </a:rPr>
              <a:t>Work Product Doctrine:</a:t>
            </a:r>
          </a:p>
          <a:p>
            <a:endParaRPr lang="en-US" sz="2800" b="1" dirty="0">
              <a:solidFill>
                <a:srgbClr val="666666"/>
              </a:solidFill>
            </a:endParaRPr>
          </a:p>
          <a:p>
            <a:pPr marL="457200" indent="-457200">
              <a:buFont typeface="Arial" panose="020B0604020202020204" pitchFamily="34" charset="0"/>
              <a:buChar char="•"/>
            </a:pPr>
            <a:r>
              <a:rPr lang="en-US" sz="2800" b="1" i="1" dirty="0" smtClean="0">
                <a:solidFill>
                  <a:srgbClr val="666666"/>
                </a:solidFill>
              </a:rPr>
              <a:t>Drafts of Agreements</a:t>
            </a:r>
            <a:r>
              <a:rPr lang="en-US" sz="2800" dirty="0" smtClean="0">
                <a:solidFill>
                  <a:srgbClr val="666666"/>
                </a:solidFill>
              </a:rPr>
              <a:t>:  “That is not to say that an earlier or incomplete draft of an agreement may not be protected by the work product doctrine; by their very nature, pre-drafts may contain both mental impressions and legal strategy.”  </a:t>
            </a:r>
          </a:p>
          <a:p>
            <a:pPr lvl="1"/>
            <a:endParaRPr lang="en-US" sz="2000" dirty="0" smtClean="0">
              <a:solidFill>
                <a:srgbClr val="666666"/>
              </a:solidFill>
            </a:endParaRPr>
          </a:p>
          <a:p>
            <a:endParaRPr lang="en-US" sz="32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20</a:t>
            </a:r>
            <a:endParaRPr lang="en-US" dirty="0">
              <a:solidFill>
                <a:srgbClr val="BBAC51"/>
              </a:solidFill>
            </a:endParaRPr>
          </a:p>
        </p:txBody>
      </p:sp>
    </p:spTree>
    <p:extLst>
      <p:ext uri="{BB962C8B-B14F-4D97-AF65-F5344CB8AC3E}">
        <p14:creationId xmlns:p14="http://schemas.microsoft.com/office/powerpoint/2010/main" val="263032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b="1" dirty="0" smtClean="0">
                <a:solidFill>
                  <a:srgbClr val="BBAC51"/>
                </a:solidFill>
                <a:latin typeface="Open Sans" panose="020B0606030504020204" pitchFamily="34" charset="0"/>
                <a:ea typeface="Open Sans" panose="020B0606030504020204" pitchFamily="34" charset="0"/>
                <a:cs typeface="Open Sans" panose="020B0606030504020204" pitchFamily="34" charset="0"/>
              </a:rPr>
              <a:t>Law of the Case Doctrine</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6798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2677656"/>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Law of the Case Doctrine</a:t>
            </a:r>
            <a:r>
              <a:rPr lang="en-US" sz="2800" dirty="0" smtClean="0">
                <a:solidFill>
                  <a:srgbClr val="666666"/>
                </a:solidFill>
              </a:rPr>
              <a:t>:  “[O]</a:t>
            </a:r>
            <a:r>
              <a:rPr lang="en-US" sz="2800" dirty="0" err="1" smtClean="0">
                <a:solidFill>
                  <a:srgbClr val="666666"/>
                </a:solidFill>
              </a:rPr>
              <a:t>rdinarily</a:t>
            </a:r>
            <a:r>
              <a:rPr lang="en-US" sz="2800" dirty="0" smtClean="0">
                <a:solidFill>
                  <a:srgbClr val="666666"/>
                </a:solidFill>
              </a:rPr>
              <a:t>, after a judge has decided an interlocutory matter in a pending suit, a second judge, confronted at a subsequent phase of the suit with the same question </a:t>
            </a:r>
            <a:r>
              <a:rPr lang="en-US" sz="2800" b="1" i="1" dirty="0" smtClean="0">
                <a:solidFill>
                  <a:srgbClr val="666666"/>
                </a:solidFill>
              </a:rPr>
              <a:t>in the identical manner</a:t>
            </a:r>
            <a:r>
              <a:rPr lang="en-US" sz="2800" dirty="0" smtClean="0">
                <a:solidFill>
                  <a:srgbClr val="666666"/>
                </a:solidFill>
              </a:rPr>
              <a:t>, should refrain from disturbing the first ruling.”</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253600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6247864"/>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2800" dirty="0" smtClean="0">
                <a:solidFill>
                  <a:srgbClr val="666666"/>
                </a:solidFill>
              </a:rPr>
              <a:t> Employment Law</a:t>
            </a:r>
          </a:p>
          <a:p>
            <a:endParaRPr lang="en-US" sz="2800" dirty="0">
              <a:solidFill>
                <a:srgbClr val="666666"/>
              </a:solidFill>
              <a:latin typeface="Times New Roman" panose="02020603050405020304" pitchFamily="18" charset="0"/>
              <a:cs typeface="Times New Roman" panose="02020603050405020304" pitchFamily="18" charset="0"/>
            </a:endParaRPr>
          </a:p>
          <a:p>
            <a:pPr lvl="1">
              <a:buFont typeface="Arial" pitchFamily="34" charset="0"/>
              <a:buChar char="•"/>
            </a:pPr>
            <a:r>
              <a:rPr lang="en-US" sz="2800" dirty="0">
                <a:solidFill>
                  <a:srgbClr val="666666"/>
                </a:solidFill>
                <a:latin typeface="Times New Roman" panose="02020603050405020304" pitchFamily="18" charset="0"/>
                <a:cs typeface="Times New Roman" panose="02020603050405020304" pitchFamily="18" charset="0"/>
              </a:rPr>
              <a:t> </a:t>
            </a:r>
            <a:r>
              <a:rPr lang="en-US" sz="2800" dirty="0">
                <a:solidFill>
                  <a:srgbClr val="666666"/>
                </a:solidFill>
              </a:rPr>
              <a:t>The Fair Employment Practices Act does not provide for individual liability</a:t>
            </a:r>
            <a:r>
              <a:rPr lang="en-US" sz="2800" dirty="0" smtClean="0">
                <a:solidFill>
                  <a:srgbClr val="666666"/>
                </a:solidFill>
              </a:rPr>
              <a:t>.</a:t>
            </a:r>
          </a:p>
          <a:p>
            <a:pPr lvl="1"/>
            <a:endParaRPr lang="en-US" sz="2800" dirty="0">
              <a:solidFill>
                <a:srgbClr val="666666"/>
              </a:solidFill>
            </a:endParaRPr>
          </a:p>
          <a:p>
            <a:pPr>
              <a:buFont typeface="Arial" pitchFamily="34" charset="0"/>
              <a:buChar char="•"/>
            </a:pPr>
            <a:r>
              <a:rPr lang="en-US" sz="2800" dirty="0" smtClean="0">
                <a:solidFill>
                  <a:srgbClr val="666666"/>
                </a:solidFill>
              </a:rPr>
              <a:t> Tort Law</a:t>
            </a:r>
          </a:p>
          <a:p>
            <a:endParaRPr lang="en-US" sz="2800" dirty="0" smtClean="0">
              <a:solidFill>
                <a:srgbClr val="666666"/>
              </a:solidFill>
              <a:latin typeface="Times New Roman" panose="02020603050405020304" pitchFamily="18" charset="0"/>
              <a:cs typeface="Times New Roman" panose="02020603050405020304" pitchFamily="18" charset="0"/>
            </a:endParaRPr>
          </a:p>
          <a:p>
            <a:pPr lvl="1">
              <a:buFont typeface="Arial" pitchFamily="34" charset="0"/>
              <a:buChar char="•"/>
            </a:pPr>
            <a:r>
              <a:rPr lang="en-US" sz="2800" dirty="0">
                <a:solidFill>
                  <a:srgbClr val="666666"/>
                </a:solidFill>
                <a:latin typeface="Times New Roman" panose="02020603050405020304" pitchFamily="18" charset="0"/>
                <a:cs typeface="Times New Roman" panose="02020603050405020304" pitchFamily="18" charset="0"/>
              </a:rPr>
              <a:t> </a:t>
            </a:r>
            <a:r>
              <a:rPr lang="en-US" sz="2800" dirty="0" smtClean="0">
                <a:solidFill>
                  <a:srgbClr val="666666"/>
                </a:solidFill>
              </a:rPr>
              <a:t>The </a:t>
            </a:r>
            <a:r>
              <a:rPr lang="en-US" sz="2800" dirty="0">
                <a:solidFill>
                  <a:srgbClr val="666666"/>
                </a:solidFill>
              </a:rPr>
              <a:t>minimum-damage award provided under the </a:t>
            </a:r>
            <a:r>
              <a:rPr lang="en-US" sz="2800" dirty="0" smtClean="0">
                <a:solidFill>
                  <a:srgbClr val="666666"/>
                </a:solidFill>
              </a:rPr>
              <a:t>wrongful death </a:t>
            </a:r>
            <a:r>
              <a:rPr lang="en-US" sz="2800" dirty="0">
                <a:solidFill>
                  <a:srgbClr val="666666"/>
                </a:solidFill>
              </a:rPr>
              <a:t>statute applies on a per-claim basis rather than a per-defendant </a:t>
            </a:r>
            <a:r>
              <a:rPr lang="en-US" sz="2800" dirty="0" smtClean="0">
                <a:solidFill>
                  <a:srgbClr val="666666"/>
                </a:solidFill>
              </a:rPr>
              <a:t>basis.**</a:t>
            </a:r>
            <a:endParaRPr lang="en-US" sz="2800" dirty="0">
              <a:solidFill>
                <a:srgbClr val="666666"/>
              </a:solidFill>
            </a:endParaRPr>
          </a:p>
          <a:p>
            <a:pPr>
              <a:buFont typeface="Arial" pitchFamily="34" charset="0"/>
              <a:buChar char="•"/>
            </a:pPr>
            <a:endParaRPr lang="en-US" sz="3200" dirty="0">
              <a:solidFill>
                <a:srgbClr val="666666"/>
              </a:solidFill>
            </a:endParaRPr>
          </a:p>
          <a:p>
            <a:pPr algn="r"/>
            <a:r>
              <a:rPr lang="en-US" sz="2000" dirty="0">
                <a:solidFill>
                  <a:srgbClr val="666666"/>
                </a:solidFill>
              </a:rPr>
              <a:t>*** = covered in Torts &amp; Evidentiary Issue Section</a:t>
            </a:r>
          </a:p>
          <a:p>
            <a:endParaRPr lang="en-US" sz="3200" dirty="0" smtClean="0">
              <a:solidFill>
                <a:srgbClr val="666666"/>
              </a:solidFill>
            </a:endParaRPr>
          </a:p>
        </p:txBody>
      </p:sp>
      <p:sp>
        <p:nvSpPr>
          <p:cNvPr id="6"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additive="base">
                                        <p:cTn id="7" dur="10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xEl>
                                              <p:pRg st="3" end="3"/>
                                            </p:txEl>
                                          </p:spTgt>
                                        </p:tgtEl>
                                        <p:attrNameLst>
                                          <p:attrName>style.visibility</p:attrName>
                                        </p:attrNameLst>
                                      </p:cBhvr>
                                      <p:to>
                                        <p:strVal val="visible"/>
                                      </p:to>
                                    </p:set>
                                    <p:anim calcmode="lin" valueType="num">
                                      <p:cBhvr additive="base">
                                        <p:cTn id="11" dur="10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anim calcmode="lin" valueType="num">
                                      <p:cBhvr additive="base">
                                        <p:cTn id="17" dur="10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7">
                                            <p:txEl>
                                              <p:pRg st="5" end="5"/>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7">
                                            <p:txEl>
                                              <p:pRg st="7" end="7"/>
                                            </p:txEl>
                                          </p:spTgt>
                                        </p:tgtEl>
                                        <p:attrNameLst>
                                          <p:attrName>style.visibility</p:attrName>
                                        </p:attrNameLst>
                                      </p:cBhvr>
                                      <p:to>
                                        <p:strVal val="visible"/>
                                      </p:to>
                                    </p:set>
                                    <p:anim calcmode="lin" valueType="num">
                                      <p:cBhvr additive="base">
                                        <p:cTn id="21" dur="1000" fill="hold"/>
                                        <p:tgtEl>
                                          <p:spTgt spid="17">
                                            <p:txEl>
                                              <p:pRg st="7" end="7"/>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1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7">
                                            <p:txEl>
                                              <p:pRg st="9" end="9"/>
                                            </p:txEl>
                                          </p:spTgt>
                                        </p:tgtEl>
                                        <p:attrNameLst>
                                          <p:attrName>style.visibility</p:attrName>
                                        </p:attrNameLst>
                                      </p:cBhvr>
                                      <p:to>
                                        <p:strVal val="visible"/>
                                      </p:to>
                                    </p:set>
                                    <p:anim calcmode="lin" valueType="num">
                                      <p:cBhvr additive="base">
                                        <p:cTn id="27" dur="1000" fill="hold"/>
                                        <p:tgtEl>
                                          <p:spTgt spid="17">
                                            <p:txEl>
                                              <p:pRg st="9" end="9"/>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a:solidFill>
                  <a:srgbClr val="1A799A"/>
                </a:solidFill>
              </a:rPr>
              <a:t>161 A.3d 470 (R.I. 2017)</a:t>
            </a:r>
          </a:p>
        </p:txBody>
      </p:sp>
      <p:sp>
        <p:nvSpPr>
          <p:cNvPr id="4" name="TextBox 3"/>
          <p:cNvSpPr txBox="1"/>
          <p:nvPr/>
        </p:nvSpPr>
        <p:spPr>
          <a:xfrm>
            <a:off x="457200" y="2057400"/>
            <a:ext cx="8229600" cy="3970318"/>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Question must be presented in the identical manner</a:t>
            </a:r>
            <a:r>
              <a:rPr lang="en-US" sz="2800" dirty="0" smtClean="0">
                <a:solidFill>
                  <a:srgbClr val="666666"/>
                </a:solidFill>
              </a:rPr>
              <a:t>:  “Although we have not explicitly said so previously, we believe, and our case law indicates, that when we have held that law-of-the case applies if the same question is presented in an ‘identical manner,’ </a:t>
            </a:r>
            <a:r>
              <a:rPr lang="en-US" sz="2800" b="1" i="1" dirty="0" smtClean="0">
                <a:solidFill>
                  <a:srgbClr val="666666"/>
                </a:solidFill>
              </a:rPr>
              <a:t>that does not mean that it is appropriate to apply law-of-the-case from an interlocutory ruling to a dispositive motion</a:t>
            </a:r>
            <a:r>
              <a:rPr lang="en-US" sz="2800" dirty="0" smtClean="0">
                <a:solidFill>
                  <a:srgbClr val="666666"/>
                </a:solidFill>
              </a:rPr>
              <a:t>.”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63214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3539430"/>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Case concerned an easement on property in Newport’s historic Edgehill used for transporting mowing equipment.  </a:t>
            </a:r>
          </a:p>
          <a:p>
            <a:endParaRPr lang="en-US" sz="2800" dirty="0">
              <a:solidFill>
                <a:srgbClr val="666666"/>
              </a:solidFill>
            </a:endParaRPr>
          </a:p>
          <a:p>
            <a:pPr marL="347663" indent="-347663">
              <a:buFont typeface="Arial" pitchFamily="34" charset="0"/>
              <a:buChar char="•"/>
            </a:pPr>
            <a:r>
              <a:rPr lang="en-US" sz="2800" dirty="0" smtClean="0">
                <a:solidFill>
                  <a:srgbClr val="666666"/>
                </a:solidFill>
              </a:rPr>
              <a:t>In litigation concerning the easement, </a:t>
            </a:r>
            <a:r>
              <a:rPr lang="en-US" sz="2800" dirty="0" err="1" smtClean="0">
                <a:solidFill>
                  <a:srgbClr val="666666"/>
                </a:solidFill>
              </a:rPr>
              <a:t>SVF</a:t>
            </a:r>
            <a:r>
              <a:rPr lang="en-US" sz="2800" dirty="0" smtClean="0">
                <a:solidFill>
                  <a:srgbClr val="666666"/>
                </a:solidFill>
              </a:rPr>
              <a:t>, the owner of the servient estate, was ordered to construct a “farm-type road” to accommodate the </a:t>
            </a:r>
            <a:r>
              <a:rPr lang="en-US" sz="2800" dirty="0" err="1" smtClean="0">
                <a:solidFill>
                  <a:srgbClr val="666666"/>
                </a:solidFill>
              </a:rPr>
              <a:t>Ballards</a:t>
            </a:r>
            <a:r>
              <a:rPr lang="en-US" sz="2800" dirty="0" smtClean="0">
                <a:solidFill>
                  <a:srgbClr val="666666"/>
                </a:solidFill>
              </a:rPr>
              <a:t>’ easement.</a:t>
            </a:r>
            <a:r>
              <a:rPr lang="en-US" sz="2800" dirty="0">
                <a:solidFill>
                  <a:srgbClr val="666666"/>
                </a:solidFill>
              </a:rPr>
              <a:t> </a:t>
            </a:r>
            <a:r>
              <a:rPr lang="en-US" sz="2800" dirty="0" smtClean="0">
                <a:solidFill>
                  <a:srgbClr val="666666"/>
                </a:solidFill>
              </a:rPr>
              <a:t>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367243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2246769"/>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The parties were unable to agree on the specifications for the road or the gate that would be placed at either end of the easement but </a:t>
            </a:r>
            <a:r>
              <a:rPr lang="en-US" sz="2800" dirty="0" err="1" smtClean="0">
                <a:solidFill>
                  <a:srgbClr val="666666"/>
                </a:solidFill>
              </a:rPr>
              <a:t>SVF</a:t>
            </a:r>
            <a:r>
              <a:rPr lang="en-US" sz="2800" dirty="0" smtClean="0">
                <a:solidFill>
                  <a:srgbClr val="666666"/>
                </a:solidFill>
              </a:rPr>
              <a:t> went ahead a constructed a dirt road and 10 foot gates in 2006.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235282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3970318"/>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In January 2007, a hearing justice entered an order (based on a view) starting that </a:t>
            </a:r>
            <a:r>
              <a:rPr lang="en-US" sz="2800" dirty="0" err="1" smtClean="0">
                <a:solidFill>
                  <a:srgbClr val="666666"/>
                </a:solidFill>
              </a:rPr>
              <a:t>SVF</a:t>
            </a:r>
            <a:r>
              <a:rPr lang="en-US" sz="2800" dirty="0" smtClean="0">
                <a:solidFill>
                  <a:srgbClr val="666666"/>
                </a:solidFill>
              </a:rPr>
              <a:t> had “constructed a farm road providing reasonable access to the [</a:t>
            </a:r>
            <a:r>
              <a:rPr lang="en-US" sz="2800" dirty="0" err="1" smtClean="0">
                <a:solidFill>
                  <a:srgbClr val="666666"/>
                </a:solidFill>
              </a:rPr>
              <a:t>Ballards</a:t>
            </a:r>
            <a:r>
              <a:rPr lang="en-US" sz="2800" dirty="0" smtClean="0">
                <a:solidFill>
                  <a:srgbClr val="666666"/>
                </a:solidFill>
              </a:rPr>
              <a:t>]” and that “[b]</a:t>
            </a:r>
            <a:r>
              <a:rPr lang="en-US" sz="2800" dirty="0" err="1" smtClean="0">
                <a:solidFill>
                  <a:srgbClr val="666666"/>
                </a:solidFill>
              </a:rPr>
              <a:t>ased</a:t>
            </a:r>
            <a:r>
              <a:rPr lang="en-US" sz="2800" dirty="0" smtClean="0">
                <a:solidFill>
                  <a:srgbClr val="666666"/>
                </a:solidFill>
              </a:rPr>
              <a:t> on the evidence presented at the hearing, and the [c]</a:t>
            </a:r>
            <a:r>
              <a:rPr lang="en-US" sz="2800" dirty="0" err="1" smtClean="0">
                <a:solidFill>
                  <a:srgbClr val="666666"/>
                </a:solidFill>
              </a:rPr>
              <a:t>ourt’s</a:t>
            </a:r>
            <a:r>
              <a:rPr lang="en-US" sz="2800" dirty="0" smtClean="0">
                <a:solidFill>
                  <a:srgbClr val="666666"/>
                </a:solidFill>
              </a:rPr>
              <a:t> view of the subject property, the [c]</a:t>
            </a:r>
            <a:r>
              <a:rPr lang="en-US" sz="2800" dirty="0" err="1" smtClean="0">
                <a:solidFill>
                  <a:srgbClr val="666666"/>
                </a:solidFill>
              </a:rPr>
              <a:t>ourt</a:t>
            </a:r>
            <a:r>
              <a:rPr lang="en-US" sz="2800" dirty="0" smtClean="0">
                <a:solidFill>
                  <a:srgbClr val="666666"/>
                </a:solidFill>
              </a:rPr>
              <a:t> finds that the 10 foot gates do not impinge on the </a:t>
            </a:r>
            <a:r>
              <a:rPr lang="en-US" sz="2800" dirty="0" err="1" smtClean="0">
                <a:solidFill>
                  <a:srgbClr val="666666"/>
                </a:solidFill>
              </a:rPr>
              <a:t>Ballards</a:t>
            </a:r>
            <a:r>
              <a:rPr lang="en-US" sz="2800" dirty="0" smtClean="0">
                <a:solidFill>
                  <a:srgbClr val="666666"/>
                </a:solidFill>
              </a:rPr>
              <a:t>’ reasonable use of the access easement.”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22877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3539430"/>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Thereafter, in 2014, </a:t>
            </a:r>
            <a:r>
              <a:rPr lang="en-US" sz="2800" dirty="0" err="1" smtClean="0">
                <a:solidFill>
                  <a:srgbClr val="666666"/>
                </a:solidFill>
              </a:rPr>
              <a:t>SVF</a:t>
            </a:r>
            <a:r>
              <a:rPr lang="en-US" sz="2800" dirty="0" smtClean="0">
                <a:solidFill>
                  <a:srgbClr val="666666"/>
                </a:solidFill>
              </a:rPr>
              <a:t> moved for summary judgment on a count of </a:t>
            </a:r>
            <a:r>
              <a:rPr lang="en-US" sz="2800" dirty="0" err="1" smtClean="0">
                <a:solidFill>
                  <a:srgbClr val="666666"/>
                </a:solidFill>
              </a:rPr>
              <a:t>Ballards</a:t>
            </a:r>
            <a:r>
              <a:rPr lang="en-US" sz="2800" dirty="0" smtClean="0">
                <a:solidFill>
                  <a:srgbClr val="666666"/>
                </a:solidFill>
              </a:rPr>
              <a:t>’ counterclaim that alleged </a:t>
            </a:r>
            <a:r>
              <a:rPr lang="en-US" sz="2800" dirty="0" err="1" smtClean="0">
                <a:solidFill>
                  <a:srgbClr val="666666"/>
                </a:solidFill>
              </a:rPr>
              <a:t>SVF</a:t>
            </a:r>
            <a:r>
              <a:rPr lang="en-US" sz="2800" dirty="0" smtClean="0">
                <a:solidFill>
                  <a:srgbClr val="666666"/>
                </a:solidFill>
              </a:rPr>
              <a:t> was interfering with their easement.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The hearing justice (a different judge than that in 2007) granted summary judgment in favor of </a:t>
            </a:r>
            <a:r>
              <a:rPr lang="en-US" sz="2800" dirty="0" err="1" smtClean="0">
                <a:solidFill>
                  <a:srgbClr val="666666"/>
                </a:solidFill>
              </a:rPr>
              <a:t>SVF</a:t>
            </a:r>
            <a:r>
              <a:rPr lang="en-US" sz="2800" dirty="0" smtClean="0">
                <a:solidFill>
                  <a:srgbClr val="666666"/>
                </a:solidFill>
              </a:rPr>
              <a:t> under the law of the case doctrine.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421880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3970318"/>
          </a:xfrm>
          <a:prstGeom prst="rect">
            <a:avLst/>
          </a:prstGeom>
          <a:noFill/>
        </p:spPr>
        <p:txBody>
          <a:bodyPr wrap="square" rtlCol="0">
            <a:spAutoFit/>
          </a:bodyPr>
          <a:lstStyle/>
          <a:p>
            <a:pPr marL="347663" indent="-347663">
              <a:buFont typeface="Arial" pitchFamily="34" charset="0"/>
              <a:buChar char="•"/>
            </a:pPr>
            <a:r>
              <a:rPr lang="en-US" sz="2800" b="1" u="sng" dirty="0" smtClean="0">
                <a:solidFill>
                  <a:srgbClr val="666666"/>
                </a:solidFill>
              </a:rPr>
              <a:t>Held</a:t>
            </a:r>
            <a:r>
              <a:rPr lang="en-US" sz="2800" dirty="0" smtClean="0">
                <a:solidFill>
                  <a:srgbClr val="666666"/>
                </a:solidFill>
              </a:rPr>
              <a:t>:  Trial justice erred when he employed the law-of-the-case doctrine in his ruling on the </a:t>
            </a:r>
            <a:r>
              <a:rPr lang="en-US" sz="2800" dirty="0" err="1" smtClean="0">
                <a:solidFill>
                  <a:srgbClr val="666666"/>
                </a:solidFill>
              </a:rPr>
              <a:t>MSJ</a:t>
            </a:r>
            <a:r>
              <a:rPr lang="en-US" sz="2800" dirty="0" smtClean="0">
                <a:solidFill>
                  <a:srgbClr val="666666"/>
                </a:solidFill>
              </a:rPr>
              <a:t>.  </a:t>
            </a:r>
          </a:p>
          <a:p>
            <a:pPr marL="347663" indent="-347663">
              <a:buFont typeface="Arial" pitchFamily="34" charset="0"/>
              <a:buChar char="•"/>
            </a:pPr>
            <a:endParaRPr lang="en-US" sz="2800" dirty="0">
              <a:solidFill>
                <a:srgbClr val="666666"/>
              </a:solidFill>
            </a:endParaRPr>
          </a:p>
          <a:p>
            <a:pPr marL="347663" indent="-347663">
              <a:buFont typeface="Arial" pitchFamily="34" charset="0"/>
              <a:buChar char="•"/>
            </a:pPr>
            <a:r>
              <a:rPr lang="en-US" sz="2800" dirty="0" smtClean="0">
                <a:solidFill>
                  <a:srgbClr val="666666"/>
                </a:solidFill>
              </a:rPr>
              <a:t>The issues in the January 2007 order and the </a:t>
            </a:r>
            <a:r>
              <a:rPr lang="en-US" sz="2800" dirty="0" err="1" smtClean="0">
                <a:solidFill>
                  <a:srgbClr val="666666"/>
                </a:solidFill>
              </a:rPr>
              <a:t>MSJ</a:t>
            </a:r>
            <a:r>
              <a:rPr lang="en-US" sz="2800" dirty="0" smtClean="0">
                <a:solidFill>
                  <a:srgbClr val="666666"/>
                </a:solidFill>
              </a:rPr>
              <a:t> were not presented in the identical manner.  </a:t>
            </a:r>
          </a:p>
          <a:p>
            <a:pPr marL="347663" indent="-347663">
              <a:buFont typeface="Arial" pitchFamily="34" charset="0"/>
              <a:buChar char="•"/>
            </a:pPr>
            <a:endParaRPr lang="en-US" sz="2800" dirty="0">
              <a:solidFill>
                <a:srgbClr val="666666"/>
              </a:solidFill>
            </a:endParaRPr>
          </a:p>
          <a:p>
            <a:pPr marL="347663" indent="-347663">
              <a:buFont typeface="Arial" pitchFamily="34" charset="0"/>
              <a:buChar char="•"/>
            </a:pPr>
            <a:r>
              <a:rPr lang="en-US" sz="2800" dirty="0" smtClean="0">
                <a:solidFill>
                  <a:srgbClr val="666666"/>
                </a:solidFill>
              </a:rPr>
              <a:t>The January 2007 order was interlocutory, while the summary judgment was dispositive.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59137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1384995"/>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Moreover, the Court was troubled by the passage of time between the January 2007 order and the MJS in 2014.</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2238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4832092"/>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Justice Goldberg concurred and dissented:  In her opinion, the January 2007 order became a final order when counsel neglected to file a timely notice of appeal.  </a:t>
            </a:r>
          </a:p>
          <a:p>
            <a:pPr marL="347663" indent="-347663">
              <a:buFont typeface="Arial" pitchFamily="34" charset="0"/>
              <a:buChar char="•"/>
            </a:pPr>
            <a:endParaRPr lang="en-US" sz="2800" dirty="0" smtClean="0">
              <a:solidFill>
                <a:srgbClr val="666666"/>
              </a:solidFill>
            </a:endParaRPr>
          </a:p>
          <a:p>
            <a:pPr marL="347663" indent="-347663">
              <a:buFont typeface="Arial" pitchFamily="34" charset="0"/>
              <a:buChar char="•"/>
            </a:pPr>
            <a:r>
              <a:rPr lang="en-US" sz="2800" dirty="0">
                <a:solidFill>
                  <a:srgbClr val="666666"/>
                </a:solidFill>
              </a:rPr>
              <a:t>The January 2007 order entered in the context of a Rule 60(b) motion for relief from judgment (which sought relief from an original partition order).</a:t>
            </a:r>
          </a:p>
          <a:p>
            <a:pPr marL="347663" indent="-347663">
              <a:buFont typeface="Arial" pitchFamily="34" charset="0"/>
              <a:buChar char="•"/>
            </a:pPr>
            <a:endParaRPr lang="en-US" sz="2800" dirty="0" smtClean="0">
              <a:solidFill>
                <a:srgbClr val="666666"/>
              </a:solidFill>
            </a:endParaRPr>
          </a:p>
          <a:p>
            <a:pPr marL="347663" indent="-347663">
              <a:buFont typeface="Arial" pitchFamily="34" charset="0"/>
              <a:buChar char="•"/>
            </a:pP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83418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Hamilton v. Ballard,</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470 (R.I. 2017)</a:t>
            </a:r>
            <a:endParaRPr lang="en-US" sz="2800" dirty="0">
              <a:solidFill>
                <a:srgbClr val="1A799A"/>
              </a:solidFill>
              <a:latin typeface="+mj-lt"/>
            </a:endParaRPr>
          </a:p>
        </p:txBody>
      </p:sp>
      <p:sp>
        <p:nvSpPr>
          <p:cNvPr id="4" name="TextBox 3"/>
          <p:cNvSpPr txBox="1"/>
          <p:nvPr/>
        </p:nvSpPr>
        <p:spPr>
          <a:xfrm>
            <a:off x="457200" y="2057400"/>
            <a:ext cx="8229600" cy="4401205"/>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“Because the Rule 60(b) motion for relief from judgment field by the </a:t>
            </a:r>
            <a:r>
              <a:rPr lang="en-US" sz="2800" dirty="0" err="1" smtClean="0">
                <a:solidFill>
                  <a:srgbClr val="666666"/>
                </a:solidFill>
              </a:rPr>
              <a:t>Ballards</a:t>
            </a:r>
            <a:r>
              <a:rPr lang="en-US" sz="2800" dirty="0" smtClean="0">
                <a:solidFill>
                  <a:srgbClr val="666666"/>
                </a:solidFill>
              </a:rPr>
              <a:t> . . . sought relief fro the original and only Rule 54(b) judgment, it was not an interlocutory order.”</a:t>
            </a:r>
          </a:p>
          <a:p>
            <a:endParaRPr lang="en-US" sz="2800" dirty="0" smtClean="0">
              <a:solidFill>
                <a:srgbClr val="666666"/>
              </a:solidFill>
            </a:endParaRPr>
          </a:p>
          <a:p>
            <a:pPr marL="347663" indent="-347663">
              <a:buFont typeface="Arial" pitchFamily="34" charset="0"/>
              <a:buChar char="•"/>
            </a:pPr>
            <a:r>
              <a:rPr lang="en-US" sz="2800" dirty="0">
                <a:solidFill>
                  <a:srgbClr val="666666"/>
                </a:solidFill>
              </a:rPr>
              <a:t>In </a:t>
            </a:r>
            <a:r>
              <a:rPr lang="en-US" sz="2800" dirty="0" smtClean="0">
                <a:solidFill>
                  <a:srgbClr val="666666"/>
                </a:solidFill>
              </a:rPr>
              <a:t>Justice Goldberg’s opinion</a:t>
            </a:r>
            <a:r>
              <a:rPr lang="en-US" sz="2800" dirty="0">
                <a:solidFill>
                  <a:srgbClr val="666666"/>
                </a:solidFill>
              </a:rPr>
              <a:t>, although the </a:t>
            </a:r>
            <a:r>
              <a:rPr lang="en-US" sz="2800" dirty="0" err="1">
                <a:solidFill>
                  <a:srgbClr val="666666"/>
                </a:solidFill>
              </a:rPr>
              <a:t>Ballards</a:t>
            </a:r>
            <a:r>
              <a:rPr lang="en-US" sz="2800" dirty="0">
                <a:solidFill>
                  <a:srgbClr val="666666"/>
                </a:solidFill>
              </a:rPr>
              <a:t> sought review by certiorari, a petition for certiorari did not lie because the order was appealable.  </a:t>
            </a:r>
          </a:p>
          <a:p>
            <a:pPr marL="347663" indent="-347663">
              <a:buFont typeface="Arial" pitchFamily="34" charset="0"/>
              <a:buChar char="•"/>
            </a:pP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13</a:t>
            </a:r>
            <a:endParaRPr lang="en-US" dirty="0">
              <a:solidFill>
                <a:srgbClr val="BBAC51"/>
              </a:solidFill>
            </a:endParaRPr>
          </a:p>
        </p:txBody>
      </p:sp>
    </p:spTree>
    <p:extLst>
      <p:ext uri="{BB962C8B-B14F-4D97-AF65-F5344CB8AC3E}">
        <p14:creationId xmlns:p14="http://schemas.microsoft.com/office/powerpoint/2010/main" val="145841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Quillen</a:t>
            </a:r>
            <a:r>
              <a:rPr lang="en-US" sz="3800" b="1" i="1" dirty="0" smtClean="0">
                <a:solidFill>
                  <a:srgbClr val="1A799A"/>
                </a:solidFill>
                <a:latin typeface="+mj-lt"/>
              </a:rPr>
              <a:t> v. </a:t>
            </a:r>
            <a:r>
              <a:rPr lang="en-US" sz="3800" b="1" i="1" dirty="0" err="1" smtClean="0">
                <a:solidFill>
                  <a:srgbClr val="1A799A"/>
                </a:solidFill>
                <a:latin typeface="+mj-lt"/>
              </a:rPr>
              <a:t>Macera</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160 A.3d 1006 (R.I. 2017)</a:t>
            </a:r>
            <a:endParaRPr lang="en-US" sz="2800" dirty="0">
              <a:solidFill>
                <a:srgbClr val="1A799A"/>
              </a:solidFill>
              <a:latin typeface="+mj-lt"/>
            </a:endParaRPr>
          </a:p>
        </p:txBody>
      </p:sp>
      <p:sp>
        <p:nvSpPr>
          <p:cNvPr id="4" name="TextBox 3"/>
          <p:cNvSpPr txBox="1"/>
          <p:nvPr/>
        </p:nvSpPr>
        <p:spPr>
          <a:xfrm>
            <a:off x="457200" y="2057400"/>
            <a:ext cx="8229600" cy="4401205"/>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The law-of-the-case doctrine is “a flexible rule that may be disregarded when a subsequent ruling can be based on </a:t>
            </a:r>
            <a:r>
              <a:rPr lang="en-US" sz="2800" b="1" i="1" dirty="0" smtClean="0">
                <a:solidFill>
                  <a:srgbClr val="666666"/>
                </a:solidFill>
              </a:rPr>
              <a:t>an expanded record</a:t>
            </a:r>
            <a:r>
              <a:rPr lang="en-US" sz="2800" dirty="0" smtClean="0">
                <a:solidFill>
                  <a:srgbClr val="666666"/>
                </a:solidFill>
              </a:rPr>
              <a:t>.” </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Hearing justice made certain factual findings in response to a motion for a preliminary injunction.</a:t>
            </a:r>
          </a:p>
          <a:p>
            <a:pPr marL="347663" indent="-347663">
              <a:buFont typeface="Arial" pitchFamily="34" charset="0"/>
              <a:buChar char="•"/>
            </a:pPr>
            <a:endParaRPr lang="en-US" sz="2800" dirty="0">
              <a:solidFill>
                <a:srgbClr val="666666"/>
              </a:solidFill>
            </a:endParaRPr>
          </a:p>
          <a:p>
            <a:pPr marL="347663" indent="-347663">
              <a:buFont typeface="Arial" pitchFamily="34" charset="0"/>
              <a:buChar char="•"/>
            </a:pPr>
            <a:r>
              <a:rPr lang="en-US" sz="2800" dirty="0" smtClean="0">
                <a:solidFill>
                  <a:srgbClr val="666666"/>
                </a:solidFill>
              </a:rPr>
              <a:t>Thereafter, at trial, the plaintiff argued that the hearing justice’s factual findings constituted law-of-the case.  The trial justice disagreed. </a:t>
            </a:r>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16</a:t>
            </a:r>
            <a:endParaRPr lang="en-US" dirty="0">
              <a:solidFill>
                <a:srgbClr val="BBAC51"/>
              </a:solidFill>
            </a:endParaRPr>
          </a:p>
        </p:txBody>
      </p:sp>
    </p:spTree>
    <p:extLst>
      <p:ext uri="{BB962C8B-B14F-4D97-AF65-F5344CB8AC3E}">
        <p14:creationId xmlns:p14="http://schemas.microsoft.com/office/powerpoint/2010/main" val="30721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5416868"/>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3000" dirty="0" smtClean="0">
                <a:solidFill>
                  <a:srgbClr val="666666"/>
                </a:solidFill>
              </a:rPr>
              <a:t> </a:t>
            </a:r>
            <a:r>
              <a:rPr lang="en-US" sz="2800" dirty="0" smtClean="0">
                <a:solidFill>
                  <a:srgbClr val="666666"/>
                </a:solidFill>
              </a:rPr>
              <a:t>Insurance Law</a:t>
            </a:r>
          </a:p>
          <a:p>
            <a:endParaRPr lang="en-US" sz="2800" dirty="0" smtClean="0">
              <a:solidFill>
                <a:srgbClr val="666666"/>
              </a:solidFill>
              <a:latin typeface="Times New Roman" panose="02020603050405020304" pitchFamily="18" charset="0"/>
              <a:cs typeface="Times New Roman" panose="02020603050405020304" pitchFamily="18" charset="0"/>
            </a:endParaRPr>
          </a:p>
          <a:p>
            <a:pPr lvl="1">
              <a:buFont typeface="Arial" pitchFamily="34" charset="0"/>
              <a:buChar char="•"/>
            </a:pPr>
            <a:r>
              <a:rPr lang="en-US" sz="2800" dirty="0">
                <a:solidFill>
                  <a:srgbClr val="666666"/>
                </a:solidFill>
                <a:latin typeface="Times New Roman" panose="02020603050405020304" pitchFamily="18" charset="0"/>
                <a:cs typeface="Times New Roman" panose="02020603050405020304" pitchFamily="18" charset="0"/>
              </a:rPr>
              <a:t> </a:t>
            </a:r>
            <a:r>
              <a:rPr lang="en-US" sz="2800" dirty="0" smtClean="0">
                <a:solidFill>
                  <a:srgbClr val="666666"/>
                </a:solidFill>
              </a:rPr>
              <a:t>The requirement that an employer have worker’s compensation insurance to cover the “</a:t>
            </a:r>
            <a:r>
              <a:rPr lang="en-US" sz="2800" dirty="0">
                <a:solidFill>
                  <a:srgbClr val="666666"/>
                </a:solidFill>
              </a:rPr>
              <a:t>e</a:t>
            </a:r>
            <a:r>
              <a:rPr lang="en-US" sz="2800" dirty="0" smtClean="0">
                <a:solidFill>
                  <a:srgbClr val="666666"/>
                </a:solidFill>
              </a:rPr>
              <a:t>ntire </a:t>
            </a:r>
            <a:r>
              <a:rPr lang="en-US" sz="2800" dirty="0">
                <a:solidFill>
                  <a:srgbClr val="666666"/>
                </a:solidFill>
              </a:rPr>
              <a:t>liability of the employer</a:t>
            </a:r>
            <a:r>
              <a:rPr lang="en-US" sz="2800" dirty="0" smtClean="0">
                <a:solidFill>
                  <a:srgbClr val="666666"/>
                </a:solidFill>
              </a:rPr>
              <a:t>” </a:t>
            </a:r>
            <a:r>
              <a:rPr lang="en-US" sz="2800" dirty="0">
                <a:solidFill>
                  <a:srgbClr val="666666"/>
                </a:solidFill>
              </a:rPr>
              <a:t>requires an employer to have insurance for all its liability, though it can do so through multiple policies of </a:t>
            </a:r>
            <a:r>
              <a:rPr lang="en-US" sz="2800" dirty="0" smtClean="0">
                <a:solidFill>
                  <a:srgbClr val="666666"/>
                </a:solidFill>
              </a:rPr>
              <a:t>insurance.</a:t>
            </a:r>
          </a:p>
          <a:p>
            <a:pPr lvl="1"/>
            <a:endParaRPr lang="en-US" sz="2800" dirty="0" smtClean="0">
              <a:solidFill>
                <a:srgbClr val="666666"/>
              </a:solidFill>
            </a:endParaRPr>
          </a:p>
          <a:p>
            <a:pPr lvl="1">
              <a:buFont typeface="Arial" pitchFamily="34" charset="0"/>
              <a:buChar char="•"/>
            </a:pPr>
            <a:r>
              <a:rPr lang="en-US" sz="2800" dirty="0">
                <a:solidFill>
                  <a:srgbClr val="666666"/>
                </a:solidFill>
              </a:rPr>
              <a:t> </a:t>
            </a:r>
            <a:r>
              <a:rPr lang="en-US" sz="2800" dirty="0" smtClean="0">
                <a:solidFill>
                  <a:srgbClr val="666666"/>
                </a:solidFill>
              </a:rPr>
              <a:t>“</a:t>
            </a:r>
            <a:r>
              <a:rPr lang="en-US" sz="2800" dirty="0">
                <a:solidFill>
                  <a:srgbClr val="666666"/>
                </a:solidFill>
              </a:rPr>
              <a:t>Massachusetts employee” in worker’s-compensation policy means an employee who works primarily in </a:t>
            </a:r>
            <a:r>
              <a:rPr lang="en-US" sz="2800" dirty="0" smtClean="0">
                <a:solidFill>
                  <a:srgbClr val="666666"/>
                </a:solidFill>
              </a:rPr>
              <a:t>Massachusetts.</a:t>
            </a:r>
            <a:endParaRPr lang="en-US" sz="2800" dirty="0">
              <a:solidFill>
                <a:srgbClr val="666666"/>
              </a:solidFill>
            </a:endParaRPr>
          </a:p>
        </p:txBody>
      </p:sp>
      <p:sp>
        <p:nvSpPr>
          <p:cNvPr id="6"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Tree>
    <p:extLst>
      <p:ext uri="{BB962C8B-B14F-4D97-AF65-F5344CB8AC3E}">
        <p14:creationId xmlns:p14="http://schemas.microsoft.com/office/powerpoint/2010/main" val="293410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Quillen</a:t>
            </a:r>
            <a:r>
              <a:rPr lang="en-US" sz="3800" b="1" i="1" dirty="0" smtClean="0">
                <a:solidFill>
                  <a:srgbClr val="1A799A"/>
                </a:solidFill>
                <a:latin typeface="+mj-lt"/>
              </a:rPr>
              <a:t> v. </a:t>
            </a:r>
            <a:r>
              <a:rPr lang="en-US" sz="3800" b="1" i="1" dirty="0" err="1" smtClean="0">
                <a:solidFill>
                  <a:srgbClr val="1A799A"/>
                </a:solidFill>
                <a:latin typeface="+mj-lt"/>
              </a:rPr>
              <a:t>Macera</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160 A.3d 1006 (R.I. 2017)</a:t>
            </a:r>
            <a:endParaRPr lang="en-US" sz="2800" dirty="0">
              <a:solidFill>
                <a:srgbClr val="1A799A"/>
              </a:solidFill>
              <a:latin typeface="+mj-lt"/>
            </a:endParaRPr>
          </a:p>
        </p:txBody>
      </p:sp>
      <p:sp>
        <p:nvSpPr>
          <p:cNvPr id="4" name="TextBox 3"/>
          <p:cNvSpPr txBox="1"/>
          <p:nvPr/>
        </p:nvSpPr>
        <p:spPr>
          <a:xfrm>
            <a:off x="457200" y="2057400"/>
            <a:ext cx="8229600" cy="5262979"/>
          </a:xfrm>
          <a:prstGeom prst="rect">
            <a:avLst/>
          </a:prstGeom>
          <a:noFill/>
        </p:spPr>
        <p:txBody>
          <a:bodyPr wrap="square" rtlCol="0">
            <a:spAutoFit/>
          </a:bodyPr>
          <a:lstStyle/>
          <a:p>
            <a:pPr marL="347663" indent="-347663">
              <a:buFont typeface="Arial" pitchFamily="34" charset="0"/>
              <a:buChar char="•"/>
            </a:pPr>
            <a:r>
              <a:rPr lang="en-US" sz="2800" b="1" u="sng" dirty="0" smtClean="0">
                <a:solidFill>
                  <a:srgbClr val="666666"/>
                </a:solidFill>
              </a:rPr>
              <a:t>HELD</a:t>
            </a:r>
            <a:r>
              <a:rPr lang="en-US" sz="2800" dirty="0" smtClean="0">
                <a:solidFill>
                  <a:srgbClr val="666666"/>
                </a:solidFill>
              </a:rPr>
              <a:t>:  Factual findings made by a hearing justice on motion for preliminary injunction were not law-of-the-case. </a:t>
            </a:r>
          </a:p>
          <a:p>
            <a:r>
              <a:rPr lang="en-US" sz="2800" dirty="0" smtClean="0">
                <a:solidFill>
                  <a:srgbClr val="666666"/>
                </a:solidFill>
              </a:rPr>
              <a:t> </a:t>
            </a:r>
          </a:p>
          <a:p>
            <a:pPr marL="347663" indent="-347663">
              <a:buFont typeface="Arial" pitchFamily="34" charset="0"/>
              <a:buChar char="•"/>
            </a:pPr>
            <a:r>
              <a:rPr lang="en-US" sz="2800" dirty="0">
                <a:solidFill>
                  <a:srgbClr val="666666"/>
                </a:solidFill>
              </a:rPr>
              <a:t>Not only did the trial justice have an expanded record before him, but the issues involved in the two proceedings were markedly different such that it cannot be said that the trial justice was presented with the same question in an identical manner.  </a:t>
            </a:r>
          </a:p>
          <a:p>
            <a:pPr marL="347663" indent="-347663">
              <a:buFont typeface="Arial" pitchFamily="34" charset="0"/>
              <a:buChar char="•"/>
            </a:pPr>
            <a:endParaRPr lang="en-US" sz="2800" dirty="0" smtClean="0">
              <a:solidFill>
                <a:srgbClr val="666666"/>
              </a:solidFill>
            </a:endParaRPr>
          </a:p>
          <a:p>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16</a:t>
            </a:r>
            <a:endParaRPr lang="en-US" dirty="0">
              <a:solidFill>
                <a:srgbClr val="BBAC51"/>
              </a:solidFill>
            </a:endParaRPr>
          </a:p>
        </p:txBody>
      </p:sp>
    </p:spTree>
    <p:extLst>
      <p:ext uri="{BB962C8B-B14F-4D97-AF65-F5344CB8AC3E}">
        <p14:creationId xmlns:p14="http://schemas.microsoft.com/office/powerpoint/2010/main" val="121218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Quillen</a:t>
            </a:r>
            <a:r>
              <a:rPr lang="en-US" sz="3800" b="1" i="1" dirty="0" smtClean="0">
                <a:solidFill>
                  <a:srgbClr val="1A799A"/>
                </a:solidFill>
                <a:latin typeface="+mj-lt"/>
              </a:rPr>
              <a:t> v. </a:t>
            </a:r>
            <a:r>
              <a:rPr lang="en-US" sz="3800" b="1" i="1" dirty="0" err="1" smtClean="0">
                <a:solidFill>
                  <a:srgbClr val="1A799A"/>
                </a:solidFill>
                <a:latin typeface="+mj-lt"/>
              </a:rPr>
              <a:t>Macera</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160 A.3d 1006 (R.I. 2017)</a:t>
            </a:r>
            <a:endParaRPr lang="en-US" sz="2800" dirty="0">
              <a:solidFill>
                <a:srgbClr val="1A799A"/>
              </a:solidFill>
              <a:latin typeface="+mj-lt"/>
            </a:endParaRPr>
          </a:p>
        </p:txBody>
      </p:sp>
      <p:sp>
        <p:nvSpPr>
          <p:cNvPr id="4" name="TextBox 3"/>
          <p:cNvSpPr txBox="1"/>
          <p:nvPr/>
        </p:nvSpPr>
        <p:spPr>
          <a:xfrm>
            <a:off x="457200" y="2057400"/>
            <a:ext cx="8229600" cy="2677656"/>
          </a:xfrm>
          <a:prstGeom prst="rect">
            <a:avLst/>
          </a:prstGeom>
          <a:noFill/>
        </p:spPr>
        <p:txBody>
          <a:bodyPr wrap="square" rtlCol="0">
            <a:spAutoFit/>
          </a:bodyPr>
          <a:lstStyle/>
          <a:p>
            <a:pPr marL="347663" indent="-347663">
              <a:buFont typeface="Arial" pitchFamily="34" charset="0"/>
              <a:buChar char="•"/>
            </a:pPr>
            <a:r>
              <a:rPr lang="en-US" sz="2800" dirty="0" smtClean="0">
                <a:solidFill>
                  <a:srgbClr val="666666"/>
                </a:solidFill>
              </a:rPr>
              <a:t>Moreover, in ruling on the motion for preliminary injunction, the hearing justice “did not purport to decide the merits, stating rather, “[w]hat transpired is an issue that needs to be left to discovery and a decision on the merits.”  </a:t>
            </a:r>
          </a:p>
          <a:p>
            <a:endParaRPr lang="en-US" sz="2800" dirty="0">
              <a:solidFill>
                <a:srgbClr val="666666"/>
              </a:solidFill>
            </a:endParaRP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16</a:t>
            </a:r>
            <a:endParaRPr lang="en-US" dirty="0">
              <a:solidFill>
                <a:srgbClr val="BBAC51"/>
              </a:solidFill>
            </a:endParaRPr>
          </a:p>
        </p:txBody>
      </p:sp>
    </p:spTree>
    <p:extLst>
      <p:ext uri="{BB962C8B-B14F-4D97-AF65-F5344CB8AC3E}">
        <p14:creationId xmlns:p14="http://schemas.microsoft.com/office/powerpoint/2010/main" val="252666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dirty="0" smtClean="0">
                <a:solidFill>
                  <a:srgbClr val="BBAC51"/>
                </a:solidFill>
                <a:ea typeface="Open Sans" panose="020B0606030504020204" pitchFamily="34" charset="0"/>
                <a:cs typeface="Open Sans" panose="020B0606030504020204" pitchFamily="34" charset="0"/>
              </a:rPr>
              <a:t>Raise-or-Waive</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600200"/>
            <a:ext cx="8229600" cy="2554545"/>
          </a:xfrm>
          <a:prstGeom prst="rect">
            <a:avLst/>
          </a:prstGeom>
          <a:noFill/>
        </p:spPr>
        <p:txBody>
          <a:bodyPr wrap="square" rtlCol="0">
            <a:spAutoFit/>
          </a:bodyPr>
          <a:lstStyle/>
          <a:p>
            <a:pPr marL="347663" indent="-347663">
              <a:buFont typeface="Arial" pitchFamily="34" charset="0"/>
              <a:buChar char="•"/>
            </a:pPr>
            <a:r>
              <a:rPr lang="en-US" sz="3200" dirty="0" smtClean="0">
                <a:solidFill>
                  <a:srgbClr val="666666"/>
                </a:solidFill>
              </a:rPr>
              <a:t>Most important rule for trial counsel.</a:t>
            </a:r>
          </a:p>
          <a:p>
            <a:pPr marL="347663" indent="-347663">
              <a:buFont typeface="Arial" pitchFamily="34" charset="0"/>
              <a:buChar char="•"/>
            </a:pPr>
            <a:endParaRPr lang="en-US" sz="3200" dirty="0" smtClean="0">
              <a:solidFill>
                <a:srgbClr val="666666"/>
              </a:solidFill>
            </a:endParaRPr>
          </a:p>
          <a:p>
            <a:pPr marL="347663" indent="-347663">
              <a:buFont typeface="Arial" pitchFamily="34" charset="0"/>
              <a:buChar char="•"/>
            </a:pPr>
            <a:r>
              <a:rPr lang="en-US" sz="3200" dirty="0" smtClean="0">
                <a:solidFill>
                  <a:srgbClr val="666666"/>
                </a:solidFill>
              </a:rPr>
              <a:t>Issue every term.</a:t>
            </a:r>
          </a:p>
          <a:p>
            <a:pPr marL="347663" indent="-347663"/>
            <a:endParaRPr lang="en-US" sz="3200" dirty="0" smtClean="0">
              <a:solidFill>
                <a:srgbClr val="666666"/>
              </a:solidFill>
            </a:endParaRPr>
          </a:p>
          <a:p>
            <a:pPr marL="347663" indent="-347663">
              <a:buFont typeface="Arial" pitchFamily="34" charset="0"/>
              <a:buChar char="•"/>
            </a:pPr>
            <a:r>
              <a:rPr lang="en-US" sz="3200" dirty="0" smtClean="0">
                <a:solidFill>
                  <a:srgbClr val="666666"/>
                </a:solidFill>
              </a:rPr>
              <a:t>11 cases this past term.</a:t>
            </a:r>
          </a:p>
        </p:txBody>
      </p:sp>
      <p:sp>
        <p:nvSpPr>
          <p:cNvPr id="4" name="TextBox 3"/>
          <p:cNvSpPr txBox="1"/>
          <p:nvPr/>
        </p:nvSpPr>
        <p:spPr>
          <a:xfrm>
            <a:off x="457200" y="533400"/>
            <a:ext cx="8153400" cy="677108"/>
          </a:xfrm>
          <a:prstGeom prst="rect">
            <a:avLst/>
          </a:prstGeom>
          <a:noFill/>
        </p:spPr>
        <p:txBody>
          <a:bodyPr wrap="square" rtlCol="0">
            <a:spAutoFit/>
          </a:bodyPr>
          <a:lstStyle/>
          <a:p>
            <a:pPr algn="ctr"/>
            <a:r>
              <a:rPr lang="en-US" sz="3800" b="1" dirty="0" smtClean="0">
                <a:solidFill>
                  <a:srgbClr val="1A799A"/>
                </a:solidFill>
                <a:latin typeface="+mj-lt"/>
              </a:rPr>
              <a:t>Raise or Waive</a:t>
            </a:r>
            <a:endParaRPr lang="en-US" sz="2800" dirty="0">
              <a:solidFill>
                <a:srgbClr val="1A799A"/>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err="1" smtClean="0">
                <a:solidFill>
                  <a:srgbClr val="1A799A"/>
                </a:solidFill>
                <a:latin typeface="+mj-lt"/>
              </a:rPr>
              <a:t>Salvati</a:t>
            </a:r>
            <a:r>
              <a:rPr lang="en-US" sz="3800" b="1" i="1" dirty="0" smtClean="0">
                <a:solidFill>
                  <a:srgbClr val="1A799A"/>
                </a:solidFill>
                <a:latin typeface="+mj-lt"/>
              </a:rPr>
              <a:t> Masonry, Inc. v. </a:t>
            </a:r>
            <a:r>
              <a:rPr lang="en-US" sz="3800" b="1" i="1" dirty="0" err="1" smtClean="0">
                <a:solidFill>
                  <a:srgbClr val="1A799A"/>
                </a:solidFill>
                <a:latin typeface="+mj-lt"/>
              </a:rPr>
              <a:t>Andreozzi</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151 A.3d 745 (R.I. 2017)</a:t>
            </a:r>
            <a:endParaRPr lang="en-US" sz="2800" dirty="0">
              <a:solidFill>
                <a:srgbClr val="1A799A"/>
              </a:solidFill>
              <a:latin typeface="+mj-lt"/>
            </a:endParaRPr>
          </a:p>
        </p:txBody>
      </p:sp>
      <p:sp>
        <p:nvSpPr>
          <p:cNvPr id="4" name="TextBox 3"/>
          <p:cNvSpPr txBox="1"/>
          <p:nvPr/>
        </p:nvSpPr>
        <p:spPr>
          <a:xfrm>
            <a:off x="457200" y="2057400"/>
            <a:ext cx="8229600" cy="4462760"/>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Failure to develop issues on appeal.  </a:t>
            </a:r>
          </a:p>
          <a:p>
            <a:pPr marL="347663" indent="-347663"/>
            <a:endParaRPr lang="en-US" sz="3200" dirty="0" smtClean="0">
              <a:solidFill>
                <a:srgbClr val="666666"/>
              </a:solidFill>
            </a:endParaRPr>
          </a:p>
          <a:p>
            <a:pPr marL="347663" indent="-347663">
              <a:buFont typeface="Arial" pitchFamily="34" charset="0"/>
              <a:buChar char="•"/>
            </a:pPr>
            <a:r>
              <a:rPr lang="en-US" sz="2800" dirty="0" smtClean="0">
                <a:solidFill>
                  <a:srgbClr val="666666"/>
                </a:solidFill>
              </a:rPr>
              <a:t>On appeal, the plaintiff did “little to develop or articulate a discussion of its arguments for its book account, quantum </a:t>
            </a:r>
            <a:r>
              <a:rPr lang="en-US" sz="2800" dirty="0" err="1" smtClean="0">
                <a:solidFill>
                  <a:srgbClr val="666666"/>
                </a:solidFill>
              </a:rPr>
              <a:t>meruit</a:t>
            </a:r>
            <a:r>
              <a:rPr lang="en-US" sz="2800" dirty="0" smtClean="0">
                <a:solidFill>
                  <a:srgbClr val="666666"/>
                </a:solidFill>
              </a:rPr>
              <a:t>, unjust enrichment, or mechanics lien claims.”</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“Generally, we deem an issue waived when a party simply states an issue for appellate review, without meaningful discussion thereof.”</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a:t>
            </a:r>
            <a:endParaRPr lang="en-US" dirty="0">
              <a:solidFill>
                <a:srgbClr val="BBAC5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Deutsche Bank Nat’l Trust Co. v. McDonough,</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160 A.3d 306 (R.I. 2017)</a:t>
            </a:r>
            <a:endParaRPr lang="en-US" sz="2800" dirty="0">
              <a:solidFill>
                <a:srgbClr val="1A799A"/>
              </a:solidFill>
              <a:latin typeface="+mj-lt"/>
            </a:endParaRPr>
          </a:p>
        </p:txBody>
      </p:sp>
      <p:sp>
        <p:nvSpPr>
          <p:cNvPr id="4" name="TextBox 3"/>
          <p:cNvSpPr txBox="1"/>
          <p:nvPr/>
        </p:nvSpPr>
        <p:spPr>
          <a:xfrm>
            <a:off x="457200" y="2289989"/>
            <a:ext cx="8229600" cy="3600986"/>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Failure to develop issues on appeal.  </a:t>
            </a:r>
          </a:p>
          <a:p>
            <a:pPr marL="347663" indent="-347663"/>
            <a:endParaRPr lang="en-US" sz="3200" dirty="0" smtClean="0">
              <a:solidFill>
                <a:srgbClr val="666666"/>
              </a:solidFill>
            </a:endParaRPr>
          </a:p>
          <a:p>
            <a:pPr marL="347663" indent="-347663">
              <a:buFont typeface="Arial" pitchFamily="34" charset="0"/>
              <a:buChar char="•"/>
            </a:pPr>
            <a:r>
              <a:rPr lang="en-US" sz="2800" dirty="0" smtClean="0">
                <a:solidFill>
                  <a:srgbClr val="666666"/>
                </a:solidFill>
              </a:rPr>
              <a:t>When defendant took “a scattershot approach and suggest[</a:t>
            </a:r>
            <a:r>
              <a:rPr lang="en-US" sz="2800" dirty="0" err="1" smtClean="0">
                <a:solidFill>
                  <a:srgbClr val="666666"/>
                </a:solidFill>
              </a:rPr>
              <a:t>ed</a:t>
            </a:r>
            <a:r>
              <a:rPr lang="en-US" sz="2800" dirty="0" smtClean="0">
                <a:solidFill>
                  <a:srgbClr val="666666"/>
                </a:solidFill>
              </a:rPr>
              <a:t>], without sufficient development or discussion, a multitude of errors committed by the motion justice,” the Court deemed those arguments that were minimally developed on appeal waived.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2</a:t>
            </a:r>
            <a:endParaRPr lang="en-US" dirty="0">
              <a:solidFill>
                <a:srgbClr val="BBAC51"/>
              </a:solidFill>
            </a:endParaRPr>
          </a:p>
        </p:txBody>
      </p:sp>
    </p:spTree>
    <p:extLst>
      <p:ext uri="{BB962C8B-B14F-4D97-AF65-F5344CB8AC3E}">
        <p14:creationId xmlns:p14="http://schemas.microsoft.com/office/powerpoint/2010/main" val="32934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Giddings v. </a:t>
            </a:r>
            <a:r>
              <a:rPr lang="en-US" sz="3800" b="1" i="1" dirty="0" err="1" smtClean="0">
                <a:solidFill>
                  <a:srgbClr val="1A799A"/>
                </a:solidFill>
                <a:latin typeface="+mj-lt"/>
              </a:rPr>
              <a:t>Arpin</a:t>
            </a:r>
            <a:r>
              <a:rPr lang="en-US" sz="3800" b="1" i="1" dirty="0" smtClean="0">
                <a:solidFill>
                  <a:srgbClr val="1A799A"/>
                </a:solidFill>
                <a:latin typeface="+mj-lt"/>
              </a:rPr>
              <a:t>,</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160 A.3d 314 (R.I. 2017)</a:t>
            </a:r>
            <a:endParaRPr lang="en-US" sz="2800" dirty="0">
              <a:solidFill>
                <a:srgbClr val="1A799A"/>
              </a:solidFill>
              <a:latin typeface="+mj-lt"/>
            </a:endParaRPr>
          </a:p>
        </p:txBody>
      </p:sp>
      <p:sp>
        <p:nvSpPr>
          <p:cNvPr id="4" name="TextBox 3"/>
          <p:cNvSpPr txBox="1"/>
          <p:nvPr/>
        </p:nvSpPr>
        <p:spPr>
          <a:xfrm>
            <a:off x="457200" y="1752600"/>
            <a:ext cx="8229600" cy="4893647"/>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Failure to develop issues in </a:t>
            </a:r>
            <a:r>
              <a:rPr lang="en-US" sz="2800" b="1" dirty="0" err="1" smtClean="0">
                <a:solidFill>
                  <a:srgbClr val="666666"/>
                </a:solidFill>
              </a:rPr>
              <a:t>prebriefing</a:t>
            </a:r>
            <a:r>
              <a:rPr lang="en-US" sz="2800" b="1" dirty="0" smtClean="0">
                <a:solidFill>
                  <a:srgbClr val="666666"/>
                </a:solidFill>
              </a:rPr>
              <a:t> statement.  </a:t>
            </a:r>
          </a:p>
          <a:p>
            <a:pPr marL="347663" indent="-347663"/>
            <a:endParaRPr lang="en-US" sz="3200" dirty="0" smtClean="0">
              <a:solidFill>
                <a:srgbClr val="666666"/>
              </a:solidFill>
            </a:endParaRPr>
          </a:p>
          <a:p>
            <a:pPr marL="347663" indent="-347663">
              <a:buFont typeface="Arial" pitchFamily="34" charset="0"/>
              <a:buChar char="•"/>
            </a:pPr>
            <a:r>
              <a:rPr lang="en-US" sz="2800" dirty="0" smtClean="0">
                <a:solidFill>
                  <a:srgbClr val="666666"/>
                </a:solidFill>
              </a:rPr>
              <a:t>Plaintiff’s three-page </a:t>
            </a:r>
            <a:r>
              <a:rPr lang="en-US" sz="2800" dirty="0" err="1" smtClean="0">
                <a:solidFill>
                  <a:srgbClr val="666666"/>
                </a:solidFill>
              </a:rPr>
              <a:t>prebriefing</a:t>
            </a:r>
            <a:r>
              <a:rPr lang="en-US" sz="2800" dirty="0" smtClean="0">
                <a:solidFill>
                  <a:srgbClr val="666666"/>
                </a:solidFill>
              </a:rPr>
              <a:t> statement contained only a handful of sentences on a claimed error.  Given the cursory and undeveloped nature of his </a:t>
            </a:r>
            <a:r>
              <a:rPr lang="en-US" sz="2800" dirty="0" err="1" smtClean="0">
                <a:solidFill>
                  <a:srgbClr val="666666"/>
                </a:solidFill>
              </a:rPr>
              <a:t>prebriefing</a:t>
            </a:r>
            <a:r>
              <a:rPr lang="en-US" sz="2800" dirty="0" smtClean="0">
                <a:solidFill>
                  <a:srgbClr val="666666"/>
                </a:solidFill>
              </a:rPr>
              <a:t> statement, and its failure to apprise either the Court or the defendant of the issues he claimed on appeal, the Supreme Court deemed his arguments waived.  </a:t>
            </a:r>
          </a:p>
        </p:txBody>
      </p:sp>
    </p:spTree>
    <p:extLst>
      <p:ext uri="{BB962C8B-B14F-4D97-AF65-F5344CB8AC3E}">
        <p14:creationId xmlns:p14="http://schemas.microsoft.com/office/powerpoint/2010/main" val="109418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692771"/>
          </a:xfrm>
          <a:prstGeom prst="rect">
            <a:avLst/>
          </a:prstGeom>
          <a:noFill/>
        </p:spPr>
        <p:txBody>
          <a:bodyPr wrap="square" rtlCol="0">
            <a:spAutoFit/>
          </a:bodyPr>
          <a:lstStyle/>
          <a:p>
            <a:pPr algn="ctr"/>
            <a:r>
              <a:rPr lang="en-US" sz="3800" b="1" i="1" dirty="0" smtClean="0">
                <a:solidFill>
                  <a:srgbClr val="1A799A"/>
                </a:solidFill>
                <a:latin typeface="+mj-lt"/>
              </a:rPr>
              <a:t>Tri-Town Constr. Co. v. </a:t>
            </a:r>
          </a:p>
          <a:p>
            <a:pPr algn="ctr"/>
            <a:r>
              <a:rPr lang="en-US" sz="3800" b="1" i="1" dirty="0" smtClean="0">
                <a:solidFill>
                  <a:srgbClr val="1A799A"/>
                </a:solidFill>
                <a:latin typeface="+mj-lt"/>
              </a:rPr>
              <a:t>Commerce Park Assocs. 12, LLC,</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161 A.3d 500 (R.I. 2017)</a:t>
            </a:r>
            <a:endParaRPr lang="en-US" sz="2800" dirty="0">
              <a:solidFill>
                <a:srgbClr val="1A799A"/>
              </a:solidFill>
              <a:latin typeface="+mj-lt"/>
            </a:endParaRPr>
          </a:p>
        </p:txBody>
      </p:sp>
      <p:sp>
        <p:nvSpPr>
          <p:cNvPr id="4" name="TextBox 3"/>
          <p:cNvSpPr txBox="1"/>
          <p:nvPr/>
        </p:nvSpPr>
        <p:spPr>
          <a:xfrm>
            <a:off x="457200" y="2514600"/>
            <a:ext cx="8229600" cy="3970318"/>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Failure to raise issue in Superior Court.</a:t>
            </a:r>
          </a:p>
          <a:p>
            <a:pPr marL="347663" indent="-347663"/>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Although the hearing justice asked both parties on several occasions whether a particular statute permitted assignment, counsel for Mr. </a:t>
            </a:r>
            <a:r>
              <a:rPr lang="en-US" sz="2800" dirty="0" err="1" smtClean="0">
                <a:solidFill>
                  <a:srgbClr val="666666"/>
                </a:solidFill>
              </a:rPr>
              <a:t>Cambio</a:t>
            </a:r>
            <a:r>
              <a:rPr lang="en-US" sz="2800" dirty="0" smtClean="0">
                <a:solidFill>
                  <a:srgbClr val="666666"/>
                </a:solidFill>
              </a:rPr>
              <a:t> opted not to voice his objection or articulate an argument on that issue.  Accordingly, Mr. </a:t>
            </a:r>
            <a:r>
              <a:rPr lang="en-US" sz="2800" dirty="0" err="1" smtClean="0">
                <a:solidFill>
                  <a:srgbClr val="666666"/>
                </a:solidFill>
              </a:rPr>
              <a:t>Cambio</a:t>
            </a:r>
            <a:r>
              <a:rPr lang="en-US" sz="2800" dirty="0" smtClean="0">
                <a:solidFill>
                  <a:srgbClr val="666666"/>
                </a:solidFill>
              </a:rPr>
              <a:t> waived his opportunity to challenge the issue on appeal.  </a:t>
            </a:r>
          </a:p>
        </p:txBody>
      </p:sp>
      <p:sp>
        <p:nvSpPr>
          <p:cNvPr id="5" name="TextBox 4"/>
          <p:cNvSpPr txBox="1"/>
          <p:nvPr/>
        </p:nvSpPr>
        <p:spPr>
          <a:xfrm>
            <a:off x="8297694" y="87868"/>
            <a:ext cx="846306" cy="369332"/>
          </a:xfrm>
          <a:prstGeom prst="rect">
            <a:avLst/>
          </a:prstGeom>
          <a:noFill/>
        </p:spPr>
        <p:txBody>
          <a:bodyPr wrap="square" rtlCol="0">
            <a:spAutoFit/>
          </a:bodyPr>
          <a:lstStyle/>
          <a:p>
            <a:r>
              <a:rPr lang="en-US" dirty="0" smtClean="0">
                <a:solidFill>
                  <a:srgbClr val="BBAC51"/>
                </a:solidFill>
              </a:rPr>
              <a:t>Pg. 17</a:t>
            </a:r>
            <a:endParaRPr lang="en-US" dirty="0">
              <a:solidFill>
                <a:srgbClr val="BBAC51"/>
              </a:solidFill>
            </a:endParaRPr>
          </a:p>
        </p:txBody>
      </p:sp>
    </p:spTree>
    <p:extLst>
      <p:ext uri="{BB962C8B-B14F-4D97-AF65-F5344CB8AC3E}">
        <p14:creationId xmlns:p14="http://schemas.microsoft.com/office/powerpoint/2010/main" val="102890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685800"/>
            <a:ext cx="7772400" cy="5486400"/>
          </a:xfrm>
        </p:spPr>
        <p:txBody>
          <a:bodyPr>
            <a:normAutofit/>
          </a:bodyPr>
          <a:lstStyle/>
          <a:p>
            <a:r>
              <a:rPr lang="en-US" dirty="0" smtClean="0">
                <a:solidFill>
                  <a:srgbClr val="BBAC51"/>
                </a:solidFill>
                <a:ea typeface="Open Sans" panose="020B0606030504020204" pitchFamily="34" charset="0"/>
                <a:cs typeface="Open Sans" panose="020B0606030504020204" pitchFamily="34" charset="0"/>
              </a:rPr>
              <a:t>Requests for Excusal</a:t>
            </a:r>
            <a:endParaRPr lang="en-US" b="1" dirty="0">
              <a:solidFill>
                <a:srgbClr val="BBAC5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7002010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8153400" cy="1107996"/>
          </a:xfrm>
          <a:prstGeom prst="rect">
            <a:avLst/>
          </a:prstGeom>
          <a:noFill/>
        </p:spPr>
        <p:txBody>
          <a:bodyPr wrap="square" rtlCol="0">
            <a:spAutoFit/>
          </a:bodyPr>
          <a:lstStyle/>
          <a:p>
            <a:pPr algn="ctr"/>
            <a:r>
              <a:rPr lang="en-US" sz="3800" b="1" i="1" dirty="0" smtClean="0">
                <a:solidFill>
                  <a:srgbClr val="1A799A"/>
                </a:solidFill>
                <a:latin typeface="+mj-lt"/>
              </a:rPr>
              <a:t>Order</a:t>
            </a:r>
            <a:r>
              <a:rPr lang="en-US" sz="3600" dirty="0" smtClean="0">
                <a:solidFill>
                  <a:srgbClr val="1A799A"/>
                </a:solidFill>
                <a:latin typeface="+mj-lt"/>
              </a:rPr>
              <a:t/>
            </a:r>
            <a:br>
              <a:rPr lang="en-US" sz="3600" dirty="0" smtClean="0">
                <a:solidFill>
                  <a:srgbClr val="1A799A"/>
                </a:solidFill>
                <a:latin typeface="+mj-lt"/>
              </a:rPr>
            </a:br>
            <a:r>
              <a:rPr lang="en-US" sz="2800" dirty="0" smtClean="0">
                <a:solidFill>
                  <a:srgbClr val="1A799A"/>
                </a:solidFill>
                <a:latin typeface="+mj-lt"/>
              </a:rPr>
              <a:t>May 24, 2017</a:t>
            </a:r>
            <a:endParaRPr lang="en-US" sz="2800" dirty="0">
              <a:solidFill>
                <a:srgbClr val="1A799A"/>
              </a:solidFill>
              <a:latin typeface="+mj-lt"/>
            </a:endParaRPr>
          </a:p>
        </p:txBody>
      </p:sp>
      <p:sp>
        <p:nvSpPr>
          <p:cNvPr id="4" name="TextBox 3"/>
          <p:cNvSpPr txBox="1"/>
          <p:nvPr/>
        </p:nvSpPr>
        <p:spPr>
          <a:xfrm>
            <a:off x="533400" y="1828800"/>
            <a:ext cx="8229600" cy="4832092"/>
          </a:xfrm>
          <a:prstGeom prst="rect">
            <a:avLst/>
          </a:prstGeom>
          <a:noFill/>
        </p:spPr>
        <p:txBody>
          <a:bodyPr wrap="square" rtlCol="0">
            <a:spAutoFit/>
          </a:bodyPr>
          <a:lstStyle/>
          <a:p>
            <a:pPr marL="347663" indent="-347663">
              <a:buFont typeface="Arial" pitchFamily="34" charset="0"/>
              <a:buChar char="•"/>
            </a:pPr>
            <a:r>
              <a:rPr lang="en-US" sz="2800" b="1" dirty="0" smtClean="0">
                <a:solidFill>
                  <a:srgbClr val="666666"/>
                </a:solidFill>
              </a:rPr>
              <a:t>Requests for Court Excusal </a:t>
            </a:r>
          </a:p>
          <a:p>
            <a:endParaRPr lang="en-US" sz="2800" b="1" dirty="0" smtClean="0">
              <a:solidFill>
                <a:srgbClr val="666666"/>
              </a:solidFill>
            </a:endParaRPr>
          </a:p>
          <a:p>
            <a:pPr marL="347663" indent="-347663">
              <a:buFont typeface="Arial" pitchFamily="34" charset="0"/>
              <a:buChar char="•"/>
            </a:pPr>
            <a:r>
              <a:rPr lang="en-US" sz="2800" dirty="0" smtClean="0">
                <a:solidFill>
                  <a:srgbClr val="666666"/>
                </a:solidFill>
              </a:rPr>
              <a:t>Supreme Court Order changes the procedure for requesting excusal.</a:t>
            </a: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Requests for excusal in the Superior Court shall be submitted by email to the presiding justice at 		</a:t>
            </a:r>
            <a:r>
              <a:rPr lang="en-US" sz="2800" dirty="0" smtClean="0">
                <a:solidFill>
                  <a:srgbClr val="666666"/>
                </a:solidFill>
                <a:hlinkClick r:id="rId3"/>
              </a:rPr>
              <a:t>SCExcusal@courts.ri.gov</a:t>
            </a:r>
            <a:endParaRPr lang="en-US" sz="2800" dirty="0" smtClean="0">
              <a:solidFill>
                <a:srgbClr val="666666"/>
              </a:solidFill>
            </a:endParaRPr>
          </a:p>
          <a:p>
            <a:endParaRPr lang="en-US" sz="2800" dirty="0" smtClean="0">
              <a:solidFill>
                <a:srgbClr val="666666"/>
              </a:solidFill>
            </a:endParaRPr>
          </a:p>
          <a:p>
            <a:pPr marL="347663" indent="-347663">
              <a:buFont typeface="Arial" pitchFamily="34" charset="0"/>
              <a:buChar char="•"/>
            </a:pPr>
            <a:r>
              <a:rPr lang="en-US" sz="2800" dirty="0" smtClean="0">
                <a:solidFill>
                  <a:srgbClr val="666666"/>
                </a:solidFill>
              </a:rPr>
              <a:t>No longer need to send copies and stamped, self-addressed envelope. </a:t>
            </a:r>
          </a:p>
        </p:txBody>
      </p:sp>
    </p:spTree>
    <p:extLst>
      <p:ext uri="{BB962C8B-B14F-4D97-AF65-F5344CB8AC3E}">
        <p14:creationId xmlns:p14="http://schemas.microsoft.com/office/powerpoint/2010/main" val="102545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1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455509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3000" dirty="0" smtClean="0">
                <a:solidFill>
                  <a:srgbClr val="666666"/>
                </a:solidFill>
              </a:rPr>
              <a:t> </a:t>
            </a:r>
            <a:r>
              <a:rPr lang="en-US" sz="2800" dirty="0" smtClean="0">
                <a:solidFill>
                  <a:srgbClr val="666666"/>
                </a:solidFill>
              </a:rPr>
              <a:t>Insurance Law</a:t>
            </a:r>
          </a:p>
          <a:p>
            <a:endParaRPr lang="en-US" sz="2800" dirty="0" smtClean="0">
              <a:solidFill>
                <a:srgbClr val="666666"/>
              </a:solidFill>
              <a:latin typeface="Times New Roman" panose="02020603050405020304" pitchFamily="18" charset="0"/>
              <a:cs typeface="Times New Roman" panose="02020603050405020304" pitchFamily="18" charset="0"/>
            </a:endParaRPr>
          </a:p>
          <a:p>
            <a:pPr lvl="1">
              <a:buFont typeface="Arial" pitchFamily="34" charset="0"/>
              <a:buChar char="•"/>
            </a:pPr>
            <a:r>
              <a:rPr lang="en-US" sz="2800" dirty="0" smtClean="0">
                <a:solidFill>
                  <a:srgbClr val="666666"/>
                </a:solidFill>
              </a:rPr>
              <a:t> </a:t>
            </a:r>
            <a:r>
              <a:rPr lang="en-US" sz="2800" dirty="0">
                <a:solidFill>
                  <a:srgbClr val="666666"/>
                </a:solidFill>
              </a:rPr>
              <a:t>“Same insurance company” </a:t>
            </a:r>
            <a:r>
              <a:rPr lang="en-US" sz="2800" dirty="0" smtClean="0">
                <a:solidFill>
                  <a:srgbClr val="666666"/>
                </a:solidFill>
              </a:rPr>
              <a:t>for </a:t>
            </a:r>
            <a:r>
              <a:rPr lang="en-US" sz="2800" dirty="0">
                <a:solidFill>
                  <a:srgbClr val="666666"/>
                </a:solidFill>
              </a:rPr>
              <a:t>purposes of </a:t>
            </a:r>
            <a:r>
              <a:rPr lang="en-US" sz="2800" dirty="0" smtClean="0">
                <a:solidFill>
                  <a:srgbClr val="666666"/>
                </a:solidFill>
              </a:rPr>
              <a:t>aggregation under </a:t>
            </a:r>
            <a:r>
              <a:rPr lang="en-US" sz="2800" dirty="0">
                <a:solidFill>
                  <a:srgbClr val="666666"/>
                </a:solidFill>
              </a:rPr>
              <a:t>§ </a:t>
            </a:r>
            <a:r>
              <a:rPr lang="en-US" sz="2800" dirty="0" smtClean="0">
                <a:solidFill>
                  <a:srgbClr val="666666"/>
                </a:solidFill>
              </a:rPr>
              <a:t>27-7-2.1(</a:t>
            </a:r>
            <a:r>
              <a:rPr lang="en-US" sz="2800" dirty="0" err="1" smtClean="0">
                <a:solidFill>
                  <a:srgbClr val="666666"/>
                </a:solidFill>
              </a:rPr>
              <a:t>i</a:t>
            </a:r>
            <a:r>
              <a:rPr lang="en-US" sz="2800" dirty="0">
                <a:solidFill>
                  <a:srgbClr val="666666"/>
                </a:solidFill>
              </a:rPr>
              <a:t>) means </a:t>
            </a:r>
            <a:r>
              <a:rPr lang="en-US" sz="2800" b="1" dirty="0">
                <a:solidFill>
                  <a:srgbClr val="666666"/>
                </a:solidFill>
              </a:rPr>
              <a:t>the same </a:t>
            </a:r>
            <a:r>
              <a:rPr lang="en-US" sz="2800" b="1" dirty="0" smtClean="0">
                <a:solidFill>
                  <a:srgbClr val="666666"/>
                </a:solidFill>
              </a:rPr>
              <a:t>entity</a:t>
            </a:r>
            <a:r>
              <a:rPr lang="en-US" sz="2800" dirty="0" smtClean="0">
                <a:solidFill>
                  <a:srgbClr val="666666"/>
                </a:solidFill>
              </a:rPr>
              <a:t>.  For purposes of that statute, two </a:t>
            </a:r>
            <a:r>
              <a:rPr lang="en-US" sz="2800" dirty="0">
                <a:solidFill>
                  <a:srgbClr val="666666"/>
                </a:solidFill>
              </a:rPr>
              <a:t>wholly owned </a:t>
            </a:r>
            <a:r>
              <a:rPr lang="en-US" sz="2800" dirty="0" smtClean="0">
                <a:solidFill>
                  <a:srgbClr val="666666"/>
                </a:solidFill>
              </a:rPr>
              <a:t>subsidiaries are not the same company.  Thus, the policies of two wholly owned subsidiaries are not aggregated for purposes of RI’s uninsured motorists’ coverage statute.  </a:t>
            </a:r>
            <a:endParaRPr lang="en-US" sz="2800" dirty="0">
              <a:solidFill>
                <a:srgbClr val="666666"/>
              </a:solidFill>
            </a:endParaRPr>
          </a:p>
        </p:txBody>
      </p:sp>
      <p:sp>
        <p:nvSpPr>
          <p:cNvPr id="6"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Tree>
    <p:extLst>
      <p:ext uri="{BB962C8B-B14F-4D97-AF65-F5344CB8AC3E}">
        <p14:creationId xmlns:p14="http://schemas.microsoft.com/office/powerpoint/2010/main" val="134702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5358825"/>
            <a:ext cx="8991600" cy="584775"/>
          </a:xfrm>
          <a:prstGeom prst="rect">
            <a:avLst/>
          </a:prstGeom>
          <a:noFill/>
        </p:spPr>
        <p:txBody>
          <a:bodyPr wrap="square" rtlCol="0">
            <a:spAutoFit/>
          </a:bodyPr>
          <a:lstStyle/>
          <a:p>
            <a:pPr algn="ctr"/>
            <a:r>
              <a:rPr lang="en-US" sz="3200" dirty="0" smtClean="0">
                <a:solidFill>
                  <a:srgbClr val="1A799A"/>
                </a:solidFill>
                <a:latin typeface="+mj-lt"/>
              </a:rPr>
              <a:t>www.apslaw.com</a:t>
            </a:r>
            <a:endParaRPr lang="en-US" sz="3200" dirty="0">
              <a:solidFill>
                <a:srgbClr val="1A799A"/>
              </a:solidFill>
              <a:latin typeface="+mj-lt"/>
            </a:endParaRPr>
          </a:p>
        </p:txBody>
      </p:sp>
      <p:sp>
        <p:nvSpPr>
          <p:cNvPr id="7" name="TextBox 6"/>
          <p:cNvSpPr txBox="1"/>
          <p:nvPr/>
        </p:nvSpPr>
        <p:spPr>
          <a:xfrm>
            <a:off x="76200" y="464403"/>
            <a:ext cx="8991600" cy="830997"/>
          </a:xfrm>
          <a:prstGeom prst="rect">
            <a:avLst/>
          </a:prstGeom>
          <a:noFill/>
        </p:spPr>
        <p:txBody>
          <a:bodyPr wrap="square" rtlCol="0">
            <a:spAutoFit/>
          </a:bodyPr>
          <a:lstStyle/>
          <a:p>
            <a:pPr algn="ctr"/>
            <a:r>
              <a:rPr lang="en-US" sz="2400" dirty="0" smtClean="0">
                <a:solidFill>
                  <a:srgbClr val="1A799A"/>
                </a:solidFill>
                <a:latin typeface="+mj-lt"/>
              </a:rPr>
              <a:t>For an electronic version of this presentation and </a:t>
            </a:r>
          </a:p>
          <a:p>
            <a:pPr algn="ctr"/>
            <a:r>
              <a:rPr lang="en-US" sz="2400" dirty="0" smtClean="0">
                <a:solidFill>
                  <a:srgbClr val="1A799A"/>
                </a:solidFill>
                <a:latin typeface="+mj-lt"/>
              </a:rPr>
              <a:t>more on Rhode Island law, please visit:</a:t>
            </a:r>
            <a:endParaRPr lang="en-US" sz="2400" dirty="0">
              <a:solidFill>
                <a:srgbClr val="1A799A"/>
              </a:solidFill>
              <a:latin typeface="+mj-lt"/>
            </a:endParaRPr>
          </a:p>
        </p:txBody>
      </p:sp>
      <p:pic>
        <p:nvPicPr>
          <p:cNvPr id="8" name="Picture 7" descr="RI Appeals QR Code.png"/>
          <p:cNvPicPr>
            <a:picLocks noChangeAspect="1"/>
          </p:cNvPicPr>
          <p:nvPr/>
        </p:nvPicPr>
        <p:blipFill>
          <a:blip r:embed="rId2" cstate="print"/>
          <a:stretch>
            <a:fillRect/>
          </a:stretch>
        </p:blipFill>
        <p:spPr>
          <a:xfrm>
            <a:off x="0" y="5638800"/>
            <a:ext cx="914400" cy="914400"/>
          </a:xfrm>
          <a:prstGeom prst="rect">
            <a:avLst/>
          </a:prstGeom>
        </p:spPr>
      </p:pic>
      <p:pic>
        <p:nvPicPr>
          <p:cNvPr id="1026" name="Picture 2" descr="http://www.apslaw.com/on-appeal/wp-content/uploads/sites/2/2015/04/On-Appeal-Blog-Header.jpg"/>
          <p:cNvPicPr>
            <a:picLocks noChangeAspect="1" noChangeArrowheads="1"/>
          </p:cNvPicPr>
          <p:nvPr/>
        </p:nvPicPr>
        <p:blipFill>
          <a:blip r:embed="rId3" cstate="print"/>
          <a:srcRect/>
          <a:stretch>
            <a:fillRect/>
          </a:stretch>
        </p:blipFill>
        <p:spPr bwMode="auto">
          <a:xfrm>
            <a:off x="2419350" y="1671716"/>
            <a:ext cx="4514850" cy="350988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7200" y="914400"/>
            <a:ext cx="8686800" cy="3108543"/>
          </a:xfrm>
          <a:prstGeom prst="rect">
            <a:avLst/>
          </a:prstGeom>
          <a:noFill/>
        </p:spPr>
        <p:txBody>
          <a:bodyPr wrap="square" rtlCol="0">
            <a:spAutoFit/>
          </a:bodyPr>
          <a:lstStyle/>
          <a:p>
            <a:endParaRPr lang="en-US" sz="3600" dirty="0" smtClean="0">
              <a:solidFill>
                <a:srgbClr val="666666"/>
              </a:solidFill>
            </a:endParaRPr>
          </a:p>
          <a:p>
            <a:pPr>
              <a:buFont typeface="Arial" pitchFamily="34" charset="0"/>
              <a:buChar char="•"/>
            </a:pPr>
            <a:r>
              <a:rPr lang="en-US" sz="3000" dirty="0" smtClean="0">
                <a:solidFill>
                  <a:srgbClr val="666666"/>
                </a:solidFill>
              </a:rPr>
              <a:t> </a:t>
            </a:r>
            <a:r>
              <a:rPr lang="it-IT" sz="3200" dirty="0" smtClean="0">
                <a:solidFill>
                  <a:srgbClr val="666666"/>
                </a:solidFill>
              </a:rPr>
              <a:t>Privileges</a:t>
            </a:r>
          </a:p>
          <a:p>
            <a:endParaRPr lang="en-US" sz="3200" dirty="0" smtClean="0">
              <a:solidFill>
                <a:srgbClr val="666666"/>
              </a:solidFill>
            </a:endParaRPr>
          </a:p>
          <a:p>
            <a:pPr lvl="1">
              <a:buFont typeface="Arial" pitchFamily="34" charset="0"/>
              <a:buChar char="•"/>
            </a:pPr>
            <a:r>
              <a:rPr lang="en-US" sz="3200" dirty="0">
                <a:solidFill>
                  <a:srgbClr val="666666"/>
                </a:solidFill>
              </a:rPr>
              <a:t> </a:t>
            </a:r>
            <a:r>
              <a:rPr lang="en-US" sz="3200" dirty="0" smtClean="0">
                <a:solidFill>
                  <a:srgbClr val="666666"/>
                </a:solidFill>
              </a:rPr>
              <a:t>Executed prenuptial agreements are not protected </a:t>
            </a:r>
            <a:r>
              <a:rPr lang="en-US" sz="3200" dirty="0">
                <a:solidFill>
                  <a:srgbClr val="666666"/>
                </a:solidFill>
              </a:rPr>
              <a:t>by </a:t>
            </a:r>
            <a:r>
              <a:rPr lang="en-US" sz="3200" dirty="0" smtClean="0">
                <a:solidFill>
                  <a:srgbClr val="666666"/>
                </a:solidFill>
              </a:rPr>
              <a:t>attorney-client </a:t>
            </a:r>
            <a:r>
              <a:rPr lang="en-US" sz="3200" dirty="0">
                <a:solidFill>
                  <a:srgbClr val="666666"/>
                </a:solidFill>
              </a:rPr>
              <a:t>privilege, work-product doctrine, or marital </a:t>
            </a:r>
            <a:r>
              <a:rPr lang="en-US" sz="3200" dirty="0" smtClean="0">
                <a:solidFill>
                  <a:srgbClr val="666666"/>
                </a:solidFill>
              </a:rPr>
              <a:t>privilege.</a:t>
            </a:r>
            <a:endParaRPr lang="it-IT" sz="3200" dirty="0" smtClean="0">
              <a:solidFill>
                <a:srgbClr val="666666"/>
              </a:solidFill>
            </a:endParaRPr>
          </a:p>
        </p:txBody>
      </p:sp>
      <p:sp>
        <p:nvSpPr>
          <p:cNvPr id="6" name="Title 1"/>
          <p:cNvSpPr>
            <a:spLocks noGrp="1"/>
          </p:cNvSpPr>
          <p:nvPr>
            <p:ph type="title"/>
          </p:nvPr>
        </p:nvSpPr>
        <p:spPr>
          <a:xfrm>
            <a:off x="457200" y="304800"/>
            <a:ext cx="8229600" cy="1143000"/>
          </a:xfrm>
        </p:spPr>
        <p:txBody>
          <a:bodyPr>
            <a:normAutofit/>
          </a:bodyPr>
          <a:lstStyle/>
          <a:p>
            <a:r>
              <a:rPr lang="en-US" sz="4000" b="1" dirty="0" smtClean="0">
                <a:solidFill>
                  <a:srgbClr val="1A799A"/>
                </a:solidFill>
                <a:latin typeface="Open Sans"/>
              </a:rPr>
              <a:t>Issues of First Impression</a:t>
            </a:r>
            <a:endParaRPr lang="en-US" sz="4000" b="1" dirty="0">
              <a:solidFill>
                <a:srgbClr val="1A799A"/>
              </a:solidFill>
              <a:latin typeface="Open Sans"/>
            </a:endParaRPr>
          </a:p>
        </p:txBody>
      </p:sp>
    </p:spTree>
    <p:extLst>
      <p:ext uri="{BB962C8B-B14F-4D97-AF65-F5344CB8AC3E}">
        <p14:creationId xmlns:p14="http://schemas.microsoft.com/office/powerpoint/2010/main" val="115772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205</TotalTime>
  <Words>4171</Words>
  <Application>Microsoft Office PowerPoint</Application>
  <PresentationFormat>On-screen Show (4:3)</PresentationFormat>
  <Paragraphs>509</Paragraphs>
  <Slides>80</Slides>
  <Notes>79</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80</vt:i4>
      </vt:variant>
    </vt:vector>
  </HeadingPairs>
  <TitlesOfParts>
    <vt:vector size="89" baseType="lpstr">
      <vt:lpstr>Arial</vt:lpstr>
      <vt:lpstr>Calibri</vt:lpstr>
      <vt:lpstr>Open Sans</vt:lpstr>
      <vt:lpstr>Tahoma</vt:lpstr>
      <vt:lpstr>Times New Roman</vt:lpstr>
      <vt:lpstr>Office Theme</vt:lpstr>
      <vt:lpstr>1_Custom Design</vt:lpstr>
      <vt:lpstr>1_Office Theme</vt:lpstr>
      <vt:lpstr>Custom Design</vt:lpstr>
      <vt:lpstr>Recent Developments in Rhode Island Law 2017  State Courts and Civil Procedure</vt:lpstr>
      <vt:lpstr>The 2016-2017  Rhode Island Supreme Court Term</vt:lpstr>
      <vt:lpstr>The 2016-2017  Supreme Court Term</vt:lpstr>
      <vt:lpstr>The 2016-2017  Supreme Court Term</vt:lpstr>
      <vt:lpstr>Issues of First Impression</vt:lpstr>
      <vt:lpstr>Issues of First Impression</vt:lpstr>
      <vt:lpstr>Issues of First Impression</vt:lpstr>
      <vt:lpstr>Issues of First Impression</vt:lpstr>
      <vt:lpstr>Issues of First Impression</vt:lpstr>
      <vt:lpstr>Issues of First Impression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Limited Scope Representation</vt:lpstr>
      <vt:lpstr>Personal Jurisdiction</vt:lpstr>
      <vt:lpstr>PowerPoint Presentation</vt:lpstr>
      <vt:lpstr>PowerPoint Presentation</vt:lpstr>
      <vt:lpstr>PowerPoint Presentation</vt:lpstr>
      <vt:lpstr>PowerPoint Presentation</vt:lpstr>
      <vt:lpstr>Employment Law</vt:lpstr>
      <vt:lpstr>PowerPoint Presentation</vt:lpstr>
      <vt:lpstr>PowerPoint Presentation</vt:lpstr>
      <vt:lpstr>PowerPoint Presentation</vt:lpstr>
      <vt:lpstr>PowerPoint Presentation</vt:lpstr>
      <vt:lpstr>PowerPoint Presentation</vt:lpstr>
      <vt:lpstr>PowerPoint Presentation</vt:lpstr>
      <vt:lpstr>Attorney Client Privilege  and Work Product Doctrine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Law of the Case Doctrine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Raise-or-Waive</vt:lpstr>
      <vt:lpstr>PowerPoint Presentation</vt:lpstr>
      <vt:lpstr>PowerPoint Presentation</vt:lpstr>
      <vt:lpstr>PowerPoint Presentation</vt:lpstr>
      <vt:lpstr>PowerPoint Presentation</vt:lpstr>
      <vt:lpstr>PowerPoint Presentation</vt:lpstr>
      <vt:lpstr>Requests for Excusal</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Anatomy of an Appeal to the Rhode Island Supreme Court</dc:title>
  <dc:creator>Benjamin, Nicole</dc:creator>
  <cp:lastModifiedBy>Benjamin, Nicole</cp:lastModifiedBy>
  <cp:revision>11</cp:revision>
  <dcterms:created xsi:type="dcterms:W3CDTF">2017-10-23T16:22:49Z</dcterms:created>
  <dcterms:modified xsi:type="dcterms:W3CDTF">2017-11-04T19:04:40Z</dcterms:modified>
  <cp:version>0</cp:version>
</cp:coreProperties>
</file>